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Roboto"/>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Roboto-bold.fntdata"/><Relationship Id="rId96" Type="http://schemas.openxmlformats.org/officeDocument/2006/relationships/font" Target="fonts/Roboto-regular.fntdata"/><Relationship Id="rId11" Type="http://schemas.openxmlformats.org/officeDocument/2006/relationships/slide" Target="slides/slide6.xml"/><Relationship Id="rId99" Type="http://schemas.openxmlformats.org/officeDocument/2006/relationships/font" Target="fonts/Roboto-boldItalic.fntdata"/><Relationship Id="rId10" Type="http://schemas.openxmlformats.org/officeDocument/2006/relationships/slide" Target="slides/slide5.xml"/><Relationship Id="rId98"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362aa932a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362aa932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362aa932a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362aa932a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362aa932a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362aa932a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362aa932a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362aa932a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362aa932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362aa932a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362aa932a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362aa932a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362aa932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362aa932a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362aa932a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362aa932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362aa932a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362aa932a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362aa932a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362aa932a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362aa932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362aa932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362aa932a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362aa932a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362aa932a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362aa932a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362aa932a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362aa932a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362aa932a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362aa932a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362aa932a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1362aa932a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362aa932a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362aa932a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362aa932a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362aa932a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362aa932a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362aa932a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362aa932a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362aa932a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362aa932a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362aa932a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362aa932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362aa932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362aa932a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362aa932a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362aa932a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362aa932a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362aa932a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362aa932a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362aa932a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362aa932a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362aa932a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362aa932a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362aa932a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362aa932a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362aa932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362aa932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362aa932a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362aa932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362aa932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362aa932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1362aa932a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1362aa932a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362aa932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362aa932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362aa932a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362aa932a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362aa932a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1362aa932a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362aa932a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362aa932a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362aa932a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362aa932a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362aa932a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362aa932a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362aa932a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362aa932a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362aa932a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362aa932a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1362aa932a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1362aa932a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1362aa932a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1362aa932a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362aa932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362aa932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362aa932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362aa932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362aa932a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362aa932a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1362aa932a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1362aa932a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1362aa932a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1362aa932a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362aa932a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362aa932a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1362aa932a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1362aa932a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1362aa932a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1362aa932a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1362aa932a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1362aa932a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362aa932a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1362aa932a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362aa932a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1362aa932a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1362aa932a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1362aa932a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362aa932a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362aa932a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1362aa932a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1362aa932a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1362aa932a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1362aa932a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1362aa932a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1362aa932a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1362aa932a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1362aa932a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1362aa932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1362aa932a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1362aa932a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1362aa932a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1362aa932a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1362aa932a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1362aa932a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1362aa932a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1362aa932a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1362aa932a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1362aa932a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1362aa932a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362aa932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362aa932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362aa932a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1362aa932a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1362aa932a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1362aa932a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1362aa932a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1362aa932a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1362aa932a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1362aa932a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1362aa932a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1362aa932a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362aa932a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362aa932a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1362aa932a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1362aa932a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1362aa932a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1362aa932a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362aa932a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362aa932a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1362aa932a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1362aa932a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362aa932a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362aa932a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1362aa932a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1362aa932a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362aa932a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362aa932a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1362aa932a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1362aa932a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1362aa932a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1362aa932a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1362aa932a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1362aa932a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1362aa932a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1362aa932a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362aa932a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1362aa932a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362aa932a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1362aa932a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1362aa932a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1362aa932a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1362aa932a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1362aa932a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362aa932a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362aa932a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362aa932a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1362aa932a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7.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5.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2.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5.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7.pn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2.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3.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8.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0.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7.png"/><Relationship Id="rId4"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Big Data HW #2: DNN and Dimension Reduction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By: Devin Duran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138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Training, and Evaluating DNN on Non-Reduced Data</a:t>
            </a:r>
            <a:endParaRPr/>
          </a:p>
        </p:txBody>
      </p:sp>
      <p:sp>
        <p:nvSpPr>
          <p:cNvPr id="145" name="Google Shape;145;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train the model under ADAM and SGD optimizers using 100 epochs</a:t>
            </a:r>
            <a:endParaRPr/>
          </a:p>
          <a:p>
            <a:pPr indent="-342900" lvl="0" marL="457200" rtl="0" algn="l">
              <a:spcBef>
                <a:spcPts val="0"/>
              </a:spcBef>
              <a:spcAft>
                <a:spcPts val="0"/>
              </a:spcAft>
              <a:buSzPts val="1800"/>
              <a:buChar char="●"/>
            </a:pPr>
            <a:r>
              <a:rPr lang="en"/>
              <a:t>ADAM: adjusts the learning rate for each parameter in a neural network based on its gradient history</a:t>
            </a:r>
            <a:endParaRPr/>
          </a:p>
          <a:p>
            <a:pPr indent="-342900" lvl="0" marL="457200" rtl="0" algn="l">
              <a:spcBef>
                <a:spcPts val="0"/>
              </a:spcBef>
              <a:spcAft>
                <a:spcPts val="0"/>
              </a:spcAft>
              <a:buSzPts val="1800"/>
              <a:buChar char="●"/>
            </a:pPr>
            <a:r>
              <a:rPr lang="en"/>
              <a:t>SGD: starts with random weights, uses small batches of data, then computes the gradient of these batches before </a:t>
            </a:r>
            <a:r>
              <a:rPr lang="en"/>
              <a:t>calculating</a:t>
            </a:r>
            <a:r>
              <a:rPr lang="en"/>
              <a:t> loss function and updating its weights based on it</a:t>
            </a:r>
            <a:endParaRPr/>
          </a:p>
          <a:p>
            <a:pPr indent="-342900" lvl="0" marL="457200" rtl="0" algn="l">
              <a:spcBef>
                <a:spcPts val="0"/>
              </a:spcBef>
              <a:spcAft>
                <a:spcPts val="0"/>
              </a:spcAft>
              <a:buSzPts val="1800"/>
              <a:buChar char="●"/>
            </a:pPr>
            <a:r>
              <a:rPr lang="en"/>
              <a:t>ADAM is known to have good reproducibility but to be prone to overfitting</a:t>
            </a:r>
            <a:endParaRPr/>
          </a:p>
          <a:p>
            <a:pPr indent="-342900" lvl="0" marL="457200" rtl="0" algn="l">
              <a:spcBef>
                <a:spcPts val="0"/>
              </a:spcBef>
              <a:spcAft>
                <a:spcPts val="0"/>
              </a:spcAft>
              <a:buSzPts val="1800"/>
              <a:buChar char="●"/>
            </a:pPr>
            <a:r>
              <a:rPr lang="en"/>
              <a:t>SGD is more robust to overfitting, but has worse reproducibility than ADAM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1" name="Google Shape;151;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3"/>
          <p:cNvPicPr preferRelativeResize="0"/>
          <p:nvPr/>
        </p:nvPicPr>
        <p:blipFill>
          <a:blip r:embed="rId3">
            <a:alphaModFix/>
          </a:blip>
          <a:stretch>
            <a:fillRect/>
          </a:stretch>
        </p:blipFill>
        <p:spPr>
          <a:xfrm>
            <a:off x="311700" y="170850"/>
            <a:ext cx="8520600" cy="2070094"/>
          </a:xfrm>
          <a:prstGeom prst="rect">
            <a:avLst/>
          </a:prstGeom>
          <a:noFill/>
          <a:ln>
            <a:noFill/>
          </a:ln>
        </p:spPr>
      </p:pic>
      <p:pic>
        <p:nvPicPr>
          <p:cNvPr id="153" name="Google Shape;153;p23"/>
          <p:cNvPicPr preferRelativeResize="0"/>
          <p:nvPr/>
        </p:nvPicPr>
        <p:blipFill>
          <a:blip r:embed="rId4">
            <a:alphaModFix/>
          </a:blip>
          <a:stretch>
            <a:fillRect/>
          </a:stretch>
        </p:blipFill>
        <p:spPr>
          <a:xfrm>
            <a:off x="135425" y="2870750"/>
            <a:ext cx="8696875" cy="14282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1044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Non-Reduced Data Metrics: Accuracy, Precision, Recall, and F1</a:t>
            </a:r>
            <a:endParaRPr/>
          </a:p>
        </p:txBody>
      </p:sp>
      <p:sp>
        <p:nvSpPr>
          <p:cNvPr id="159" name="Google Shape;159;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calculate the following metrics for the both DNN models:</a:t>
            </a:r>
            <a:endParaRPr/>
          </a:p>
          <a:p>
            <a:pPr indent="-317500" lvl="1" marL="914400" rtl="0" algn="l">
              <a:spcBef>
                <a:spcPts val="0"/>
              </a:spcBef>
              <a:spcAft>
                <a:spcPts val="0"/>
              </a:spcAft>
              <a:buSzPts val="1400"/>
              <a:buChar char="○"/>
            </a:pPr>
            <a:r>
              <a:rPr lang="en"/>
              <a:t>Accuracy: How often the model's classification is correct</a:t>
            </a:r>
            <a:endParaRPr/>
          </a:p>
          <a:p>
            <a:pPr indent="-317500" lvl="1" marL="914400" rtl="0" algn="l">
              <a:spcBef>
                <a:spcPts val="0"/>
              </a:spcBef>
              <a:spcAft>
                <a:spcPts val="0"/>
              </a:spcAft>
              <a:buSzPts val="1400"/>
              <a:buChar char="○"/>
            </a:pPr>
            <a:r>
              <a:rPr lang="en"/>
              <a:t>Precision: How often the model correctly predicts a positive class out of the ACTUAL results</a:t>
            </a:r>
            <a:endParaRPr/>
          </a:p>
          <a:p>
            <a:pPr indent="-317500" lvl="1" marL="914400" rtl="0" algn="l">
              <a:spcBef>
                <a:spcPts val="0"/>
              </a:spcBef>
              <a:spcAft>
                <a:spcPts val="0"/>
              </a:spcAft>
              <a:buSzPts val="1400"/>
              <a:buChar char="○"/>
            </a:pPr>
            <a:r>
              <a:rPr lang="en"/>
              <a:t>Recall: How often the model correctly predicts a positive class out of the PREDICTED results</a:t>
            </a:r>
            <a:endParaRPr/>
          </a:p>
          <a:p>
            <a:pPr indent="-317500" lvl="1" marL="914400" rtl="0" algn="l">
              <a:spcBef>
                <a:spcPts val="0"/>
              </a:spcBef>
              <a:spcAft>
                <a:spcPts val="0"/>
              </a:spcAft>
              <a:buSzPts val="1400"/>
              <a:buChar char="○"/>
            </a:pPr>
            <a:r>
              <a:rPr lang="en"/>
              <a:t>F1-Score: Combines precision and recall to evaluate a model's performance</a:t>
            </a:r>
            <a:endParaRPr/>
          </a:p>
          <a:p>
            <a:pPr indent="-342900" lvl="0" marL="457200" rtl="0" algn="l">
              <a:spcBef>
                <a:spcPts val="0"/>
              </a:spcBef>
              <a:spcAft>
                <a:spcPts val="0"/>
              </a:spcAft>
              <a:buSzPts val="1800"/>
              <a:buChar char="●"/>
            </a:pPr>
            <a:r>
              <a:rPr lang="en"/>
              <a:t>We will create a function that performs all of these metrics and confusion matrix along with one that visualizes the confusion matrix using Seaborn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5" name="Google Shape;165;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5"/>
          <p:cNvPicPr preferRelativeResize="0"/>
          <p:nvPr/>
        </p:nvPicPr>
        <p:blipFill>
          <a:blip r:embed="rId3">
            <a:alphaModFix/>
          </a:blip>
          <a:stretch>
            <a:fillRect/>
          </a:stretch>
        </p:blipFill>
        <p:spPr>
          <a:xfrm>
            <a:off x="1064075" y="518775"/>
            <a:ext cx="6869024" cy="387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2" name="Google Shape;172;p2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26"/>
          <p:cNvPicPr preferRelativeResize="0"/>
          <p:nvPr/>
        </p:nvPicPr>
        <p:blipFill>
          <a:blip r:embed="rId3">
            <a:alphaModFix/>
          </a:blip>
          <a:stretch>
            <a:fillRect/>
          </a:stretch>
        </p:blipFill>
        <p:spPr>
          <a:xfrm>
            <a:off x="376288" y="538550"/>
            <a:ext cx="8391424" cy="3856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9" name="Google Shape;179;p2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7"/>
          <p:cNvPicPr preferRelativeResize="0"/>
          <p:nvPr/>
        </p:nvPicPr>
        <p:blipFill>
          <a:blip r:embed="rId3">
            <a:alphaModFix/>
          </a:blip>
          <a:stretch>
            <a:fillRect/>
          </a:stretch>
        </p:blipFill>
        <p:spPr>
          <a:xfrm>
            <a:off x="2458088" y="291175"/>
            <a:ext cx="4158726" cy="3657774"/>
          </a:xfrm>
          <a:prstGeom prst="rect">
            <a:avLst/>
          </a:prstGeom>
          <a:noFill/>
          <a:ln>
            <a:noFill/>
          </a:ln>
        </p:spPr>
      </p:pic>
      <p:pic>
        <p:nvPicPr>
          <p:cNvPr id="181" name="Google Shape;181;p27"/>
          <p:cNvPicPr preferRelativeResize="0"/>
          <p:nvPr/>
        </p:nvPicPr>
        <p:blipFill>
          <a:blip r:embed="rId4">
            <a:alphaModFix/>
          </a:blip>
          <a:stretch>
            <a:fillRect/>
          </a:stretch>
        </p:blipFill>
        <p:spPr>
          <a:xfrm>
            <a:off x="186950" y="4247500"/>
            <a:ext cx="8770104" cy="60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7" name="Google Shape;187;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8"/>
          <p:cNvPicPr preferRelativeResize="0"/>
          <p:nvPr/>
        </p:nvPicPr>
        <p:blipFill>
          <a:blip r:embed="rId3">
            <a:alphaModFix/>
          </a:blip>
          <a:stretch>
            <a:fillRect/>
          </a:stretch>
        </p:blipFill>
        <p:spPr>
          <a:xfrm>
            <a:off x="2346139" y="0"/>
            <a:ext cx="4451725" cy="3915500"/>
          </a:xfrm>
          <a:prstGeom prst="rect">
            <a:avLst/>
          </a:prstGeom>
          <a:noFill/>
          <a:ln>
            <a:noFill/>
          </a:ln>
        </p:spPr>
      </p:pic>
      <p:pic>
        <p:nvPicPr>
          <p:cNvPr id="189" name="Google Shape;189;p28"/>
          <p:cNvPicPr preferRelativeResize="0"/>
          <p:nvPr/>
        </p:nvPicPr>
        <p:blipFill>
          <a:blip r:embed="rId4">
            <a:alphaModFix/>
          </a:blip>
          <a:stretch>
            <a:fillRect/>
          </a:stretch>
        </p:blipFill>
        <p:spPr>
          <a:xfrm>
            <a:off x="0" y="4237449"/>
            <a:ext cx="9144001" cy="607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5" name="Google Shape;195;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29"/>
          <p:cNvPicPr preferRelativeResize="0"/>
          <p:nvPr/>
        </p:nvPicPr>
        <p:blipFill>
          <a:blip r:embed="rId3">
            <a:alphaModFix/>
          </a:blip>
          <a:stretch>
            <a:fillRect/>
          </a:stretch>
        </p:blipFill>
        <p:spPr>
          <a:xfrm>
            <a:off x="2226850" y="0"/>
            <a:ext cx="4690300" cy="4172475"/>
          </a:xfrm>
          <a:prstGeom prst="rect">
            <a:avLst/>
          </a:prstGeom>
          <a:noFill/>
          <a:ln>
            <a:noFill/>
          </a:ln>
        </p:spPr>
      </p:pic>
      <p:pic>
        <p:nvPicPr>
          <p:cNvPr id="197" name="Google Shape;197;p29"/>
          <p:cNvPicPr preferRelativeResize="0"/>
          <p:nvPr/>
        </p:nvPicPr>
        <p:blipFill>
          <a:blip r:embed="rId4">
            <a:alphaModFix/>
          </a:blip>
          <a:stretch>
            <a:fillRect/>
          </a:stretch>
        </p:blipFill>
        <p:spPr>
          <a:xfrm>
            <a:off x="999413" y="4349350"/>
            <a:ext cx="7145165" cy="607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4" name="Google Shape;204;p30"/>
          <p:cNvPicPr preferRelativeResize="0"/>
          <p:nvPr/>
        </p:nvPicPr>
        <p:blipFill>
          <a:blip r:embed="rId3">
            <a:alphaModFix/>
          </a:blip>
          <a:stretch>
            <a:fillRect/>
          </a:stretch>
        </p:blipFill>
        <p:spPr>
          <a:xfrm>
            <a:off x="2478925" y="0"/>
            <a:ext cx="4418700" cy="3930850"/>
          </a:xfrm>
          <a:prstGeom prst="rect">
            <a:avLst/>
          </a:prstGeom>
          <a:noFill/>
          <a:ln>
            <a:noFill/>
          </a:ln>
        </p:spPr>
      </p:pic>
      <p:pic>
        <p:nvPicPr>
          <p:cNvPr id="205" name="Google Shape;205;p30"/>
          <p:cNvPicPr preferRelativeResize="0"/>
          <p:nvPr/>
        </p:nvPicPr>
        <p:blipFill>
          <a:blip r:embed="rId4">
            <a:alphaModFix/>
          </a:blip>
          <a:stretch>
            <a:fillRect/>
          </a:stretch>
        </p:blipFill>
        <p:spPr>
          <a:xfrm>
            <a:off x="1037150" y="4281450"/>
            <a:ext cx="7302238" cy="60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Non-Reduced Data: Metrics Observations</a:t>
            </a:r>
            <a:endParaRPr/>
          </a:p>
        </p:txBody>
      </p:sp>
      <p:sp>
        <p:nvSpPr>
          <p:cNvPr id="211" name="Google Shape;211;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all four models, whether good or bad performance, all four of their metrics are around the same value</a:t>
            </a:r>
            <a:endParaRPr/>
          </a:p>
          <a:p>
            <a:pPr indent="-342900" lvl="0" marL="457200" rtl="0" algn="l">
              <a:spcBef>
                <a:spcPts val="0"/>
              </a:spcBef>
              <a:spcAft>
                <a:spcPts val="0"/>
              </a:spcAft>
              <a:buSzPts val="1800"/>
              <a:buChar char="●"/>
            </a:pPr>
            <a:r>
              <a:rPr lang="en"/>
              <a:t>The models for the MNIST data returned metrics of around 0.97-0.98, much better than that of the CIFAR models metrics of about 0.45-0.49</a:t>
            </a:r>
            <a:endParaRPr/>
          </a:p>
          <a:p>
            <a:pPr indent="-342900" lvl="0" marL="457200" rtl="0" algn="l">
              <a:spcBef>
                <a:spcPts val="0"/>
              </a:spcBef>
              <a:spcAft>
                <a:spcPts val="0"/>
              </a:spcAft>
              <a:buSzPts val="1800"/>
              <a:buChar char="●"/>
            </a:pPr>
            <a:r>
              <a:rPr lang="en"/>
              <a:t>In both methods, ADAM returned better metrics than SGD</a:t>
            </a:r>
            <a:endParaRPr/>
          </a:p>
          <a:p>
            <a:pPr indent="-342900" lvl="0" marL="457200" rtl="0" algn="l">
              <a:spcBef>
                <a:spcPts val="0"/>
              </a:spcBef>
              <a:spcAft>
                <a:spcPts val="0"/>
              </a:spcAft>
              <a:buSzPts val="1800"/>
              <a:buChar char="●"/>
            </a:pPr>
            <a:r>
              <a:rPr lang="en"/>
              <a:t>However, for CIFAR, SGD had a better precision than that of ADAM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Overview</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Deep learning is one of the hottest and most developing areas within the field of Machine Learning.</a:t>
            </a:r>
            <a:endParaRPr/>
          </a:p>
          <a:p>
            <a:pPr indent="-342900" lvl="0" marL="457200" rtl="0" algn="l">
              <a:spcBef>
                <a:spcPts val="0"/>
              </a:spcBef>
              <a:spcAft>
                <a:spcPts val="0"/>
              </a:spcAft>
              <a:buSzPts val="1800"/>
              <a:buChar char="●"/>
            </a:pPr>
            <a:r>
              <a:rPr lang="en"/>
              <a:t>Deep learning can handle big data very well; while other networks can also handle big data, they are often times killed by complexity</a:t>
            </a:r>
            <a:endParaRPr/>
          </a:p>
          <a:p>
            <a:pPr indent="-342900" lvl="0" marL="457200" rtl="0" algn="l">
              <a:spcBef>
                <a:spcPts val="0"/>
              </a:spcBef>
              <a:spcAft>
                <a:spcPts val="0"/>
              </a:spcAft>
              <a:buSzPts val="1800"/>
              <a:buChar char="●"/>
            </a:pPr>
            <a:r>
              <a:rPr lang="en"/>
              <a:t>In today's analysis we will employ DNN on the MNIST and CIFAR-10 datasets along with their embeddings after different dimension reduction methods are performed on them</a:t>
            </a:r>
            <a:endParaRPr/>
          </a:p>
          <a:p>
            <a:pPr indent="-342900" lvl="0" marL="457200" rtl="0" algn="l">
              <a:spcBef>
                <a:spcPts val="0"/>
              </a:spcBef>
              <a:spcAft>
                <a:spcPts val="0"/>
              </a:spcAft>
              <a:buSzPts val="1800"/>
              <a:buChar char="●"/>
            </a:pPr>
            <a:r>
              <a:rPr lang="en"/>
              <a:t>We will compare the metrics of these models under these different embeddings and under ADAM and SGD optimizers</a:t>
            </a:r>
            <a:endParaRPr/>
          </a:p>
          <a:p>
            <a:pPr indent="-342900" lvl="0" marL="457200" rtl="0" algn="l">
              <a:spcBef>
                <a:spcPts val="0"/>
              </a:spcBef>
              <a:spcAft>
                <a:spcPts val="0"/>
              </a:spcAft>
              <a:buSzPts val="1800"/>
              <a:buChar char="●"/>
            </a:pPr>
            <a:r>
              <a:rPr lang="en"/>
              <a:t>Given the complexity of the analysis, we use GPU to speed it up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Non-Reduced Data: Plot Loss</a:t>
            </a:r>
            <a:endParaRPr/>
          </a:p>
        </p:txBody>
      </p:sp>
      <p:sp>
        <p:nvSpPr>
          <p:cNvPr id="217" name="Google Shape;217;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plot the training and validation losses for each model under each dataset and optimizer</a:t>
            </a:r>
            <a:endParaRPr/>
          </a:p>
          <a:p>
            <a:pPr indent="-342900" lvl="0" marL="457200" rtl="0" algn="l">
              <a:spcBef>
                <a:spcPts val="0"/>
              </a:spcBef>
              <a:spcAft>
                <a:spcPts val="0"/>
              </a:spcAft>
              <a:buSzPts val="1800"/>
              <a:buChar char="●"/>
            </a:pPr>
            <a:r>
              <a:rPr lang="en"/>
              <a:t>The loss used is Sparse Categorical Cross-Entropy Loss, which is the sum of (true labels * log(predicted probability))</a:t>
            </a:r>
            <a:endParaRPr/>
          </a:p>
          <a:p>
            <a:pPr indent="-342900" lvl="0" marL="457200" rtl="0" algn="l">
              <a:spcBef>
                <a:spcPts val="0"/>
              </a:spcBef>
              <a:spcAft>
                <a:spcPts val="0"/>
              </a:spcAft>
              <a:buSzPts val="1800"/>
              <a:buChar char="●"/>
            </a:pPr>
            <a:r>
              <a:rPr lang="en"/>
              <a:t>If there is a large increase in validation loss or it is significantly larger than the training loss, then the model is overfitting</a:t>
            </a:r>
            <a:endParaRPr/>
          </a:p>
          <a:p>
            <a:pPr indent="-342900" lvl="0" marL="457200" rtl="0" algn="l">
              <a:spcBef>
                <a:spcPts val="0"/>
              </a:spcBef>
              <a:spcAft>
                <a:spcPts val="0"/>
              </a:spcAft>
              <a:buSzPts val="1800"/>
              <a:buChar char="●"/>
            </a:pPr>
            <a:r>
              <a:rPr lang="en"/>
              <a:t>If the models are relatively equal, then model is neither overfitting or underfitting and is generalizing well to unseen data</a:t>
            </a:r>
            <a:endParaRPr/>
          </a:p>
          <a:p>
            <a:pPr indent="-342900" lvl="0" marL="457200" rtl="0" algn="l">
              <a:spcBef>
                <a:spcPts val="0"/>
              </a:spcBef>
              <a:spcAft>
                <a:spcPts val="0"/>
              </a:spcAft>
              <a:buSzPts val="1800"/>
              <a:buChar char="●"/>
            </a:pPr>
            <a:r>
              <a:rPr lang="en"/>
              <a:t>The training loss should NOT be larger than the validation loss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3" name="Google Shape;223;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33"/>
          <p:cNvPicPr preferRelativeResize="0"/>
          <p:nvPr/>
        </p:nvPicPr>
        <p:blipFill>
          <a:blip r:embed="rId3">
            <a:alphaModFix/>
          </a:blip>
          <a:stretch>
            <a:fillRect/>
          </a:stretch>
        </p:blipFill>
        <p:spPr>
          <a:xfrm>
            <a:off x="1095375" y="785813"/>
            <a:ext cx="6953250" cy="3571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0" name="Google Shape;230;p3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4"/>
          <p:cNvPicPr preferRelativeResize="0"/>
          <p:nvPr/>
        </p:nvPicPr>
        <p:blipFill>
          <a:blip r:embed="rId3">
            <a:alphaModFix/>
          </a:blip>
          <a:stretch>
            <a:fillRect/>
          </a:stretch>
        </p:blipFill>
        <p:spPr>
          <a:xfrm>
            <a:off x="1280912" y="0"/>
            <a:ext cx="658217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35"/>
          <p:cNvPicPr preferRelativeResize="0"/>
          <p:nvPr/>
        </p:nvPicPr>
        <p:blipFill>
          <a:blip r:embed="rId3">
            <a:alphaModFix/>
          </a:blip>
          <a:stretch>
            <a:fillRect/>
          </a:stretch>
        </p:blipFill>
        <p:spPr>
          <a:xfrm>
            <a:off x="1323226" y="0"/>
            <a:ext cx="6497547"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4" name="Google Shape;244;p3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36"/>
          <p:cNvPicPr preferRelativeResize="0"/>
          <p:nvPr/>
        </p:nvPicPr>
        <p:blipFill>
          <a:blip r:embed="rId3">
            <a:alphaModFix/>
          </a:blip>
          <a:stretch>
            <a:fillRect/>
          </a:stretch>
        </p:blipFill>
        <p:spPr>
          <a:xfrm>
            <a:off x="1323226" y="0"/>
            <a:ext cx="6497547"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1" name="Google Shape;251;p3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37"/>
          <p:cNvPicPr preferRelativeResize="0"/>
          <p:nvPr/>
        </p:nvPicPr>
        <p:blipFill>
          <a:blip r:embed="rId3">
            <a:alphaModFix/>
          </a:blip>
          <a:stretch>
            <a:fillRect/>
          </a:stretch>
        </p:blipFill>
        <p:spPr>
          <a:xfrm>
            <a:off x="1280912" y="0"/>
            <a:ext cx="6582175"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Plot Observations: Non-Reduced Data</a:t>
            </a:r>
            <a:endParaRPr/>
          </a:p>
        </p:txBody>
      </p:sp>
      <p:sp>
        <p:nvSpPr>
          <p:cNvPr id="258" name="Google Shape;258;p3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3 out of the 4 models </a:t>
            </a:r>
            <a:r>
              <a:rPr lang="en"/>
              <a:t>experience</a:t>
            </a:r>
            <a:r>
              <a:rPr lang="en"/>
              <a:t> an scenario where the validation loss greatly exceeds the training loss as more epochs are iterated over</a:t>
            </a:r>
            <a:endParaRPr/>
          </a:p>
          <a:p>
            <a:pPr indent="-342900" lvl="0" marL="457200" rtl="0" algn="l">
              <a:spcBef>
                <a:spcPts val="0"/>
              </a:spcBef>
              <a:spcAft>
                <a:spcPts val="0"/>
              </a:spcAft>
              <a:buSzPts val="1800"/>
              <a:buChar char="●"/>
            </a:pPr>
            <a:r>
              <a:rPr lang="en"/>
              <a:t>The MNIST SGD model has the least difference between its training and validation loss showing that it has very solid reproducibility</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Non-Reduced Data: η and η Ratios</a:t>
            </a:r>
            <a:endParaRPr/>
          </a:p>
        </p:txBody>
      </p:sp>
      <p:sp>
        <p:nvSpPr>
          <p:cNvPr id="264" name="Google Shape;264;p3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each loss (training and validation) of each model, we calculate η or eta</a:t>
            </a:r>
            <a:endParaRPr/>
          </a:p>
          <a:p>
            <a:pPr indent="-342900" lvl="0" marL="457200" rtl="0" algn="l">
              <a:spcBef>
                <a:spcPts val="0"/>
              </a:spcBef>
              <a:spcAft>
                <a:spcPts val="0"/>
              </a:spcAft>
              <a:buSzPts val="1800"/>
              <a:buChar char="●"/>
            </a:pPr>
            <a:r>
              <a:rPr lang="en"/>
              <a:t>The formula for this is η = 1 − (σ/μ+epsilon)^2</a:t>
            </a:r>
            <a:endParaRPr/>
          </a:p>
          <a:p>
            <a:pPr indent="-342900" lvl="0" marL="457200" rtl="0" algn="l">
              <a:spcBef>
                <a:spcPts val="0"/>
              </a:spcBef>
              <a:spcAft>
                <a:spcPts val="0"/>
              </a:spcAft>
              <a:buSzPts val="1800"/>
              <a:buChar char="●"/>
            </a:pPr>
            <a:r>
              <a:rPr lang="en"/>
              <a:t>The purpose of η is to measure the stability of loss curves</a:t>
            </a:r>
            <a:endParaRPr/>
          </a:p>
          <a:p>
            <a:pPr indent="-342900" lvl="0" marL="457200" rtl="0" algn="l">
              <a:spcBef>
                <a:spcPts val="0"/>
              </a:spcBef>
              <a:spcAft>
                <a:spcPts val="0"/>
              </a:spcAft>
              <a:buSzPts val="1800"/>
              <a:buChar char="●"/>
            </a:pPr>
            <a:r>
              <a:rPr lang="en"/>
              <a:t>A high η indicates a very stable loss and low η indicates an unstable loss that significantly fluctuates</a:t>
            </a:r>
            <a:endParaRPr/>
          </a:p>
          <a:p>
            <a:pPr indent="-342900" lvl="0" marL="457200" rtl="0" algn="l">
              <a:spcBef>
                <a:spcPts val="0"/>
              </a:spcBef>
              <a:spcAft>
                <a:spcPts val="0"/>
              </a:spcAft>
              <a:buSzPts val="1800"/>
              <a:buChar char="●"/>
            </a:pPr>
            <a:r>
              <a:rPr lang="en"/>
              <a:t>A good or bad loss stability can help us determine if the training or validation are learning consistently</a:t>
            </a:r>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Non-Reduced Data: η and η Ratios</a:t>
            </a:r>
            <a:endParaRPr/>
          </a:p>
        </p:txBody>
      </p:sp>
      <p:sp>
        <p:nvSpPr>
          <p:cNvPr id="270" name="Google Shape;270;p4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η ratio is validation loss/test loss</a:t>
            </a:r>
            <a:endParaRPr/>
          </a:p>
          <a:p>
            <a:pPr indent="-342900" lvl="0" marL="457200" rtl="0" algn="l">
              <a:spcBef>
                <a:spcPts val="0"/>
              </a:spcBef>
              <a:spcAft>
                <a:spcPts val="0"/>
              </a:spcAft>
              <a:buSzPts val="1800"/>
              <a:buChar char="●"/>
            </a:pPr>
            <a:r>
              <a:rPr lang="en"/>
              <a:t>If the η ratio is close to or equal to 1, then the training and validation have similar stability</a:t>
            </a:r>
            <a:endParaRPr/>
          </a:p>
          <a:p>
            <a:pPr indent="-342900" lvl="0" marL="457200" rtl="0" algn="l">
              <a:spcBef>
                <a:spcPts val="0"/>
              </a:spcBef>
              <a:spcAft>
                <a:spcPts val="0"/>
              </a:spcAft>
              <a:buSzPts val="1800"/>
              <a:buChar char="●"/>
            </a:pPr>
            <a:r>
              <a:rPr lang="en"/>
              <a:t>If the η ratio is greater than 1, validation loss is more stable than the training, thus creating an overfitting model</a:t>
            </a:r>
            <a:endParaRPr/>
          </a:p>
          <a:p>
            <a:pPr indent="-342900" lvl="0" marL="457200" rtl="0" algn="l">
              <a:spcBef>
                <a:spcPts val="0"/>
              </a:spcBef>
              <a:spcAft>
                <a:spcPts val="0"/>
              </a:spcAft>
              <a:buSzPts val="1800"/>
              <a:buChar char="●"/>
            </a:pPr>
            <a:r>
              <a:rPr lang="en"/>
              <a:t>If the η ratio is less than 1, the training loss is more stable than the validation loss to challenges in </a:t>
            </a:r>
            <a:r>
              <a:rPr lang="en"/>
              <a:t>convergence</a:t>
            </a:r>
            <a:r>
              <a:rPr lang="en"/>
              <a:t> or high noise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6" name="Google Shape;276;p4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41"/>
          <p:cNvPicPr preferRelativeResize="0"/>
          <p:nvPr/>
        </p:nvPicPr>
        <p:blipFill>
          <a:blip r:embed="rId3">
            <a:alphaModFix/>
          </a:blip>
          <a:stretch>
            <a:fillRect/>
          </a:stretch>
        </p:blipFill>
        <p:spPr>
          <a:xfrm>
            <a:off x="0" y="381332"/>
            <a:ext cx="9144001" cy="43808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 MNIST Data</a:t>
            </a:r>
            <a:endParaRPr/>
          </a:p>
        </p:txBody>
      </p:sp>
      <p:sp>
        <p:nvSpPr>
          <p:cNvPr id="98" name="Google Shape;98;p15"/>
          <p:cNvSpPr txBox="1"/>
          <p:nvPr>
            <p:ph idx="1" type="body"/>
          </p:nvPr>
        </p:nvSpPr>
        <p:spPr>
          <a:xfrm>
            <a:off x="1303800" y="1378925"/>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 of two datasets we will be working with today is the MNIST dataset</a:t>
            </a:r>
            <a:endParaRPr/>
          </a:p>
          <a:p>
            <a:pPr indent="-342900" lvl="0" marL="457200" rtl="0" algn="l">
              <a:spcBef>
                <a:spcPts val="0"/>
              </a:spcBef>
              <a:spcAft>
                <a:spcPts val="0"/>
              </a:spcAft>
              <a:buSzPts val="1800"/>
              <a:buChar char="●"/>
            </a:pPr>
            <a:r>
              <a:rPr lang="en"/>
              <a:t>This dataset is a collection of handwritten digits used to train and test classification systems</a:t>
            </a:r>
            <a:endParaRPr/>
          </a:p>
        </p:txBody>
      </p:sp>
      <p:pic>
        <p:nvPicPr>
          <p:cNvPr id="99" name="Google Shape;99;p15" title="IMG_9550.heic"/>
          <p:cNvPicPr preferRelativeResize="0"/>
          <p:nvPr/>
        </p:nvPicPr>
        <p:blipFill>
          <a:blip r:embed="rId3">
            <a:alphaModFix/>
          </a:blip>
          <a:stretch>
            <a:fillRect/>
          </a:stretch>
        </p:blipFill>
        <p:spPr>
          <a:xfrm>
            <a:off x="2244763" y="2198300"/>
            <a:ext cx="5148570" cy="25416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3" name="Google Shape;283;p4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4" name="Google Shape;284;p42"/>
          <p:cNvPicPr preferRelativeResize="0"/>
          <p:nvPr/>
        </p:nvPicPr>
        <p:blipFill>
          <a:blip r:embed="rId3">
            <a:alphaModFix/>
          </a:blip>
          <a:stretch>
            <a:fillRect/>
          </a:stretch>
        </p:blipFill>
        <p:spPr>
          <a:xfrm>
            <a:off x="466325" y="1017800"/>
            <a:ext cx="8239275" cy="3118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90" name="Google Shape;290;p4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43"/>
          <p:cNvPicPr preferRelativeResize="0"/>
          <p:nvPr/>
        </p:nvPicPr>
        <p:blipFill>
          <a:blip r:embed="rId3">
            <a:alphaModFix/>
          </a:blip>
          <a:stretch>
            <a:fillRect/>
          </a:stretch>
        </p:blipFill>
        <p:spPr>
          <a:xfrm>
            <a:off x="0" y="1623236"/>
            <a:ext cx="9144000" cy="1150129"/>
          </a:xfrm>
          <a:prstGeom prst="rect">
            <a:avLst/>
          </a:prstGeom>
          <a:noFill/>
          <a:ln>
            <a:noFill/>
          </a:ln>
        </p:spPr>
      </p:pic>
      <p:pic>
        <p:nvPicPr>
          <p:cNvPr id="292" name="Google Shape;292;p43"/>
          <p:cNvPicPr preferRelativeResize="0"/>
          <p:nvPr/>
        </p:nvPicPr>
        <p:blipFill>
          <a:blip r:embed="rId4">
            <a:alphaModFix/>
          </a:blip>
          <a:stretch>
            <a:fillRect/>
          </a:stretch>
        </p:blipFill>
        <p:spPr>
          <a:xfrm>
            <a:off x="2418125" y="2971013"/>
            <a:ext cx="4476750" cy="1000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η and η Ratio Observations: Non-Reduced Data</a:t>
            </a:r>
            <a:endParaRPr/>
          </a:p>
        </p:txBody>
      </p:sp>
      <p:sp>
        <p:nvSpPr>
          <p:cNvPr id="298" name="Google Shape;298;p4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η ratios are very close to 1 for both CIFAR models</a:t>
            </a:r>
            <a:endParaRPr/>
          </a:p>
          <a:p>
            <a:pPr indent="-342900" lvl="0" marL="457200" rtl="0" algn="l">
              <a:spcBef>
                <a:spcPts val="0"/>
              </a:spcBef>
              <a:spcAft>
                <a:spcPts val="0"/>
              </a:spcAft>
              <a:buSzPts val="1800"/>
              <a:buChar char="●"/>
            </a:pPr>
            <a:r>
              <a:rPr lang="en"/>
              <a:t>However, surprisingly, the MNIST SGD model, which has been performing very well, is much less than 1 at -0.14</a:t>
            </a:r>
            <a:endParaRPr/>
          </a:p>
          <a:p>
            <a:pPr indent="-342900" lvl="0" marL="457200" rtl="0" algn="l">
              <a:spcBef>
                <a:spcPts val="0"/>
              </a:spcBef>
              <a:spcAft>
                <a:spcPts val="0"/>
              </a:spcAft>
              <a:buSzPts val="1800"/>
              <a:buChar char="●"/>
            </a:pPr>
            <a:r>
              <a:rPr lang="en"/>
              <a:t>The MNIST Adam ratio is also far from 1 at -0.2788</a:t>
            </a:r>
            <a:endParaRPr/>
          </a:p>
          <a:p>
            <a:pPr indent="-342900" lvl="0" marL="457200" rtl="0" algn="l">
              <a:spcBef>
                <a:spcPts val="0"/>
              </a:spcBef>
              <a:spcAft>
                <a:spcPts val="0"/>
              </a:spcAft>
              <a:buSzPts val="1800"/>
              <a:buChar char="●"/>
            </a:pPr>
            <a:r>
              <a:rPr lang="en"/>
              <a:t>Overall the CIFAR models are have stable loss functions, where as the MNIST models experience some possible underfitting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Non-Reduced Data Overall Observations</a:t>
            </a:r>
            <a:endParaRPr/>
          </a:p>
        </p:txBody>
      </p:sp>
      <p:sp>
        <p:nvSpPr>
          <p:cNvPr id="304" name="Google Shape;304;p4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Overall, despite not having the best η ratio and stability, the MNIST models returned much better metrics than the CIFAR models</a:t>
            </a:r>
            <a:endParaRPr/>
          </a:p>
          <a:p>
            <a:pPr indent="-342900" lvl="0" marL="457200" rtl="0" algn="l">
              <a:spcBef>
                <a:spcPts val="0"/>
              </a:spcBef>
              <a:spcAft>
                <a:spcPts val="0"/>
              </a:spcAft>
              <a:buSzPts val="1800"/>
              <a:buChar char="●"/>
            </a:pPr>
            <a:r>
              <a:rPr lang="en"/>
              <a:t>Typically ADAM is more reproducible than SGD, but it was MNIST's SGD that was by far the most reproducible model</a:t>
            </a:r>
            <a:endParaRPr/>
          </a:p>
          <a:p>
            <a:pPr indent="-342900" lvl="0" marL="457200" rtl="0" algn="l">
              <a:spcBef>
                <a:spcPts val="0"/>
              </a:spcBef>
              <a:spcAft>
                <a:spcPts val="0"/>
              </a:spcAft>
              <a:buSzPts val="1800"/>
              <a:buChar char="●"/>
            </a:pPr>
            <a:r>
              <a:rPr lang="en"/>
              <a:t>We can conclude that for non-</a:t>
            </a:r>
            <a:r>
              <a:rPr lang="en"/>
              <a:t>reduced</a:t>
            </a:r>
            <a:r>
              <a:rPr lang="en"/>
              <a:t> data, the data itself has more effect on whether the model is overfitting, rather than the model itself</a:t>
            </a:r>
            <a:endParaRPr/>
          </a:p>
          <a:p>
            <a:pPr indent="-342900" lvl="0" marL="457200" rtl="0" algn="l">
              <a:spcBef>
                <a:spcPts val="0"/>
              </a:spcBef>
              <a:spcAft>
                <a:spcPts val="0"/>
              </a:spcAft>
              <a:buSzPts val="1800"/>
              <a:buChar char="●"/>
            </a:pPr>
            <a:r>
              <a:rPr lang="en"/>
              <a:t>From these results, we would like to conclude that the MNIST SGD model performed the best due to its high metrics and reproducibility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Dimension</a:t>
            </a:r>
            <a:r>
              <a:rPr lang="en"/>
              <a:t> Reduction and Stacking on the DNN Model</a:t>
            </a:r>
            <a:endParaRPr/>
          </a:p>
        </p:txBody>
      </p:sp>
      <p:sp>
        <p:nvSpPr>
          <p:cNvPr id="310" name="Google Shape;310;p4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the next part, we will run the same models and conduct the same analyses, but on PCA reduced data and embeddings of stacking using PCA+TSNE and PCA+UMAP</a:t>
            </a:r>
            <a:endParaRPr/>
          </a:p>
          <a:p>
            <a:pPr indent="-342900" lvl="0" marL="457200" rtl="0" algn="l">
              <a:spcBef>
                <a:spcPts val="0"/>
              </a:spcBef>
              <a:spcAft>
                <a:spcPts val="0"/>
              </a:spcAft>
              <a:buSzPts val="1800"/>
              <a:buChar char="●"/>
            </a:pPr>
            <a:r>
              <a:rPr lang="en"/>
              <a:t>As a refresher:</a:t>
            </a:r>
            <a:endParaRPr/>
          </a:p>
          <a:p>
            <a:pPr indent="-317500" lvl="1" marL="914400" rtl="0" algn="l">
              <a:spcBef>
                <a:spcPts val="0"/>
              </a:spcBef>
              <a:spcAft>
                <a:spcPts val="0"/>
              </a:spcAft>
              <a:buSzPts val="1400"/>
              <a:buChar char="○"/>
            </a:pPr>
            <a:r>
              <a:rPr lang="en"/>
              <a:t>PCA: a linear dimension reduction method that projects input data to onto a lower-dimensional space that preserves as much data variances as possible</a:t>
            </a:r>
            <a:endParaRPr/>
          </a:p>
          <a:p>
            <a:pPr indent="-317500" lvl="1" marL="914400" rtl="0" algn="l">
              <a:spcBef>
                <a:spcPts val="0"/>
              </a:spcBef>
              <a:spcAft>
                <a:spcPts val="0"/>
              </a:spcAft>
              <a:buSzPts val="1400"/>
              <a:buChar char="○"/>
            </a:pPr>
            <a:r>
              <a:rPr lang="en"/>
              <a:t>TSNE (t-Distributed Neighbor Embedding): A local, nonlinear dimension reduction method that projects input data to onto a lower-dimensional space</a:t>
            </a:r>
            <a:endParaRPr/>
          </a:p>
          <a:p>
            <a:pPr indent="-317500" lvl="1" marL="914400" rtl="0" algn="l">
              <a:spcBef>
                <a:spcPts val="0"/>
              </a:spcBef>
              <a:spcAft>
                <a:spcPts val="0"/>
              </a:spcAft>
              <a:buSzPts val="1400"/>
              <a:buChar char="○"/>
            </a:pPr>
            <a:r>
              <a:rPr lang="en"/>
              <a:t>UMAP (Uniform Manifold Approximation and Projection): Another dimension reduction method similar to TSNE that is faster and less random</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6" name="Google Shape;316;p4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fit our dimension reduction models, we reshape the training and testing data of the CIFAR-10 data</a:t>
            </a:r>
            <a:endParaRPr/>
          </a:p>
        </p:txBody>
      </p:sp>
      <p:pic>
        <p:nvPicPr>
          <p:cNvPr id="317" name="Google Shape;317;p47"/>
          <p:cNvPicPr preferRelativeResize="0"/>
          <p:nvPr/>
        </p:nvPicPr>
        <p:blipFill>
          <a:blip r:embed="rId3">
            <a:alphaModFix/>
          </a:blip>
          <a:stretch>
            <a:fillRect/>
          </a:stretch>
        </p:blipFill>
        <p:spPr>
          <a:xfrm>
            <a:off x="259113" y="2294675"/>
            <a:ext cx="8625776" cy="907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Define PCA Function</a:t>
            </a:r>
            <a:endParaRPr/>
          </a:p>
        </p:txBody>
      </p:sp>
      <p:sp>
        <p:nvSpPr>
          <p:cNvPr id="323" name="Google Shape;323;p48"/>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conduct this PCA function while keeping 80% explained variance ratio</a:t>
            </a:r>
            <a:endParaRPr/>
          </a:p>
          <a:p>
            <a:pPr indent="-342900" lvl="0" marL="457200" rtl="0" algn="l">
              <a:spcBef>
                <a:spcPts val="0"/>
              </a:spcBef>
              <a:spcAft>
                <a:spcPts val="0"/>
              </a:spcAft>
              <a:buSzPts val="1800"/>
              <a:buChar char="●"/>
            </a:pPr>
            <a:r>
              <a:rPr lang="en"/>
              <a:t>We will iterate the TSNE and UMAP functions over the PCA data for the stacking parts of the analysis</a:t>
            </a:r>
            <a:endParaRPr/>
          </a:p>
          <a:p>
            <a:pPr indent="-342900" lvl="0" marL="457200" rtl="0" algn="l">
              <a:spcBef>
                <a:spcPts val="0"/>
              </a:spcBef>
              <a:spcAft>
                <a:spcPts val="0"/>
              </a:spcAft>
              <a:buSzPts val="1800"/>
              <a:buChar char="●"/>
            </a:pPr>
            <a:r>
              <a:t/>
            </a:r>
            <a:endParaRPr/>
          </a:p>
        </p:txBody>
      </p:sp>
      <p:pic>
        <p:nvPicPr>
          <p:cNvPr id="324" name="Google Shape;324;p48"/>
          <p:cNvPicPr preferRelativeResize="0"/>
          <p:nvPr/>
        </p:nvPicPr>
        <p:blipFill>
          <a:blip r:embed="rId3">
            <a:alphaModFix/>
          </a:blip>
          <a:stretch>
            <a:fillRect/>
          </a:stretch>
        </p:blipFill>
        <p:spPr>
          <a:xfrm>
            <a:off x="1189063" y="2242475"/>
            <a:ext cx="6765876" cy="2445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Define TSNE Function</a:t>
            </a:r>
            <a:endParaRPr/>
          </a:p>
        </p:txBody>
      </p:sp>
      <p:sp>
        <p:nvSpPr>
          <p:cNvPr id="330" name="Google Shape;330;p49"/>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define the TSNE function using parameters of 2 components, a maximum iterations of 3000, and a learning rate of 200</a:t>
            </a:r>
            <a:endParaRPr/>
          </a:p>
          <a:p>
            <a:pPr indent="-342900" lvl="0" marL="457200" rtl="0" algn="l">
              <a:spcBef>
                <a:spcPts val="0"/>
              </a:spcBef>
              <a:spcAft>
                <a:spcPts val="0"/>
              </a:spcAft>
              <a:buSzPts val="1800"/>
              <a:buChar char="●"/>
            </a:pPr>
            <a:r>
              <a:rPr lang="en"/>
              <a:t>We will use a perplexity of 30 and PCA initiation method</a:t>
            </a:r>
            <a:endParaRPr/>
          </a:p>
          <a:p>
            <a:pPr indent="-342900" lvl="0" marL="457200" rtl="0" algn="l">
              <a:spcBef>
                <a:spcPts val="0"/>
              </a:spcBef>
              <a:spcAft>
                <a:spcPts val="0"/>
              </a:spcAft>
              <a:buSzPts val="1800"/>
              <a:buChar char="●"/>
            </a:pPr>
            <a:r>
              <a:rPr lang="en"/>
              <a:t>We will visualize the embeddings of the PCA+TSNE stacking</a:t>
            </a:r>
            <a:endParaRPr/>
          </a:p>
        </p:txBody>
      </p:sp>
      <p:pic>
        <p:nvPicPr>
          <p:cNvPr id="331" name="Google Shape;331;p49"/>
          <p:cNvPicPr preferRelativeResize="0"/>
          <p:nvPr/>
        </p:nvPicPr>
        <p:blipFill>
          <a:blip r:embed="rId3">
            <a:alphaModFix/>
          </a:blip>
          <a:stretch>
            <a:fillRect/>
          </a:stretch>
        </p:blipFill>
        <p:spPr>
          <a:xfrm>
            <a:off x="947725" y="2775650"/>
            <a:ext cx="7248525" cy="1581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Define UMAP Function</a:t>
            </a:r>
            <a:endParaRPr/>
          </a:p>
        </p:txBody>
      </p:sp>
      <p:sp>
        <p:nvSpPr>
          <p:cNvPr id="337" name="Google Shape;337;p50"/>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UMAP we will keep five dimensions, by using neighbor_size=5, and use spectral as our initiation method</a:t>
            </a:r>
            <a:endParaRPr/>
          </a:p>
        </p:txBody>
      </p:sp>
      <p:pic>
        <p:nvPicPr>
          <p:cNvPr id="338" name="Google Shape;338;p50"/>
          <p:cNvPicPr preferRelativeResize="0"/>
          <p:nvPr/>
        </p:nvPicPr>
        <p:blipFill>
          <a:blip r:embed="rId3">
            <a:alphaModFix/>
          </a:blip>
          <a:stretch>
            <a:fillRect/>
          </a:stretch>
        </p:blipFill>
        <p:spPr>
          <a:xfrm>
            <a:off x="1590675" y="2150025"/>
            <a:ext cx="5962650" cy="213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and Evaluate DNN on PCA Data</a:t>
            </a:r>
            <a:endParaRPr/>
          </a:p>
        </p:txBody>
      </p:sp>
      <p:sp>
        <p:nvSpPr>
          <p:cNvPr id="344" name="Google Shape;344;p5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5" name="Google Shape;345;p51"/>
          <p:cNvPicPr preferRelativeResize="0"/>
          <p:nvPr/>
        </p:nvPicPr>
        <p:blipFill>
          <a:blip r:embed="rId3">
            <a:alphaModFix/>
          </a:blip>
          <a:stretch>
            <a:fillRect/>
          </a:stretch>
        </p:blipFill>
        <p:spPr>
          <a:xfrm>
            <a:off x="1052475" y="1180637"/>
            <a:ext cx="7254100" cy="343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 CIFAR-10 Data</a:t>
            </a:r>
            <a:endParaRPr/>
          </a:p>
        </p:txBody>
      </p:sp>
      <p:sp>
        <p:nvSpPr>
          <p:cNvPr id="105" name="Google Shape;105;p16"/>
          <p:cNvSpPr txBox="1"/>
          <p:nvPr>
            <p:ph idx="1" type="body"/>
          </p:nvPr>
        </p:nvSpPr>
        <p:spPr>
          <a:xfrm>
            <a:off x="1303800" y="1226150"/>
            <a:ext cx="7030500" cy="25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other dataset we will be analyzing it the CIFAR-10 </a:t>
            </a:r>
            <a:r>
              <a:rPr lang="en"/>
              <a:t>dataset</a:t>
            </a:r>
            <a:endParaRPr/>
          </a:p>
          <a:p>
            <a:pPr indent="-342900" lvl="0" marL="457200" rtl="0" algn="l">
              <a:spcBef>
                <a:spcPts val="0"/>
              </a:spcBef>
              <a:spcAft>
                <a:spcPts val="0"/>
              </a:spcAft>
              <a:buSzPts val="1800"/>
              <a:buChar char="●"/>
            </a:pPr>
            <a:r>
              <a:rPr lang="en"/>
              <a:t>This dataset contains 60000 32x32 pixelated images divided into 10 equal, mutually exclusive classes</a:t>
            </a:r>
            <a:endParaRPr/>
          </a:p>
          <a:p>
            <a:pPr indent="-342900" lvl="0" marL="457200" rtl="0" algn="l">
              <a:spcBef>
                <a:spcPts val="0"/>
              </a:spcBef>
              <a:spcAft>
                <a:spcPts val="0"/>
              </a:spcAft>
              <a:buSzPts val="1800"/>
              <a:buChar char="●"/>
            </a:pPr>
            <a:r>
              <a:rPr lang="en"/>
              <a:t>The 10 classes are airplanes, cars, birds, cats, deer, dogs, frogs, horses, ships, and trucks</a:t>
            </a:r>
            <a:endParaRPr/>
          </a:p>
        </p:txBody>
      </p:sp>
      <p:pic>
        <p:nvPicPr>
          <p:cNvPr id="106" name="Google Shape;106;p16" title="IMG_9551.heic"/>
          <p:cNvPicPr preferRelativeResize="0"/>
          <p:nvPr/>
        </p:nvPicPr>
        <p:blipFill>
          <a:blip r:embed="rId3">
            <a:alphaModFix/>
          </a:blip>
          <a:stretch>
            <a:fillRect/>
          </a:stretch>
        </p:blipFill>
        <p:spPr>
          <a:xfrm>
            <a:off x="2533050" y="2469905"/>
            <a:ext cx="4572001" cy="2160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Data Metrics</a:t>
            </a:r>
            <a:endParaRPr/>
          </a:p>
        </p:txBody>
      </p:sp>
      <p:sp>
        <p:nvSpPr>
          <p:cNvPr id="351" name="Google Shape;351;p5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7" name="Google Shape;357;p5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8" name="Google Shape;358;p53"/>
          <p:cNvPicPr preferRelativeResize="0"/>
          <p:nvPr/>
        </p:nvPicPr>
        <p:blipFill>
          <a:blip r:embed="rId3">
            <a:alphaModFix/>
          </a:blip>
          <a:stretch>
            <a:fillRect/>
          </a:stretch>
        </p:blipFill>
        <p:spPr>
          <a:xfrm>
            <a:off x="2201851" y="0"/>
            <a:ext cx="4740301" cy="4169325"/>
          </a:xfrm>
          <a:prstGeom prst="rect">
            <a:avLst/>
          </a:prstGeom>
          <a:noFill/>
          <a:ln>
            <a:noFill/>
          </a:ln>
        </p:spPr>
      </p:pic>
      <p:pic>
        <p:nvPicPr>
          <p:cNvPr id="359" name="Google Shape;359;p53"/>
          <p:cNvPicPr preferRelativeResize="0"/>
          <p:nvPr/>
        </p:nvPicPr>
        <p:blipFill>
          <a:blip r:embed="rId4">
            <a:alphaModFix/>
          </a:blip>
          <a:stretch>
            <a:fillRect/>
          </a:stretch>
        </p:blipFill>
        <p:spPr>
          <a:xfrm>
            <a:off x="825113" y="4500950"/>
            <a:ext cx="7493774" cy="422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5" name="Google Shape;365;p5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6" name="Google Shape;366;p54"/>
          <p:cNvPicPr preferRelativeResize="0"/>
          <p:nvPr/>
        </p:nvPicPr>
        <p:blipFill>
          <a:blip r:embed="rId3">
            <a:alphaModFix/>
          </a:blip>
          <a:stretch>
            <a:fillRect/>
          </a:stretch>
        </p:blipFill>
        <p:spPr>
          <a:xfrm>
            <a:off x="2125463" y="0"/>
            <a:ext cx="4893076" cy="4303700"/>
          </a:xfrm>
          <a:prstGeom prst="rect">
            <a:avLst/>
          </a:prstGeom>
          <a:noFill/>
          <a:ln>
            <a:noFill/>
          </a:ln>
        </p:spPr>
      </p:pic>
      <p:pic>
        <p:nvPicPr>
          <p:cNvPr id="367" name="Google Shape;367;p54"/>
          <p:cNvPicPr preferRelativeResize="0"/>
          <p:nvPr/>
        </p:nvPicPr>
        <p:blipFill>
          <a:blip r:embed="rId4">
            <a:alphaModFix/>
          </a:blip>
          <a:stretch>
            <a:fillRect/>
          </a:stretch>
        </p:blipFill>
        <p:spPr>
          <a:xfrm>
            <a:off x="1345850" y="4568875"/>
            <a:ext cx="6452325" cy="515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3" name="Google Shape;373;p5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4" name="Google Shape;374;p55"/>
          <p:cNvPicPr preferRelativeResize="0"/>
          <p:nvPr/>
        </p:nvPicPr>
        <p:blipFill>
          <a:blip r:embed="rId3">
            <a:alphaModFix/>
          </a:blip>
          <a:stretch>
            <a:fillRect/>
          </a:stretch>
        </p:blipFill>
        <p:spPr>
          <a:xfrm>
            <a:off x="2303237" y="84875"/>
            <a:ext cx="4537525" cy="4036551"/>
          </a:xfrm>
          <a:prstGeom prst="rect">
            <a:avLst/>
          </a:prstGeom>
          <a:noFill/>
          <a:ln>
            <a:noFill/>
          </a:ln>
        </p:spPr>
      </p:pic>
      <p:pic>
        <p:nvPicPr>
          <p:cNvPr id="375" name="Google Shape;375;p55"/>
          <p:cNvPicPr preferRelativeResize="0"/>
          <p:nvPr/>
        </p:nvPicPr>
        <p:blipFill>
          <a:blip r:embed="rId4">
            <a:alphaModFix/>
          </a:blip>
          <a:stretch>
            <a:fillRect/>
          </a:stretch>
        </p:blipFill>
        <p:spPr>
          <a:xfrm>
            <a:off x="1782025" y="4331200"/>
            <a:ext cx="5624850" cy="498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1" name="Google Shape;381;p5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2" name="Google Shape;382;p56"/>
          <p:cNvPicPr preferRelativeResize="0"/>
          <p:nvPr/>
        </p:nvPicPr>
        <p:blipFill>
          <a:blip r:embed="rId3">
            <a:alphaModFix/>
          </a:blip>
          <a:stretch>
            <a:fillRect/>
          </a:stretch>
        </p:blipFill>
        <p:spPr>
          <a:xfrm>
            <a:off x="2235337" y="0"/>
            <a:ext cx="4673325" cy="4157351"/>
          </a:xfrm>
          <a:prstGeom prst="rect">
            <a:avLst/>
          </a:prstGeom>
          <a:noFill/>
          <a:ln>
            <a:noFill/>
          </a:ln>
        </p:spPr>
      </p:pic>
      <p:pic>
        <p:nvPicPr>
          <p:cNvPr id="383" name="Google Shape;383;p56"/>
          <p:cNvPicPr preferRelativeResize="0"/>
          <p:nvPr/>
        </p:nvPicPr>
        <p:blipFill>
          <a:blip r:embed="rId4">
            <a:alphaModFix/>
          </a:blip>
          <a:stretch>
            <a:fillRect/>
          </a:stretch>
        </p:blipFill>
        <p:spPr>
          <a:xfrm>
            <a:off x="0" y="4157350"/>
            <a:ext cx="9125208" cy="607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 Observations: PCA Data</a:t>
            </a:r>
            <a:endParaRPr/>
          </a:p>
        </p:txBody>
      </p:sp>
      <p:sp>
        <p:nvSpPr>
          <p:cNvPr id="389" name="Google Shape;389;p5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Under PCA, the metrics are all very similar to what they were before dimension reduction</a:t>
            </a:r>
            <a:endParaRPr/>
          </a:p>
          <a:p>
            <a:pPr indent="-342900" lvl="0" marL="457200" rtl="0" algn="l">
              <a:spcBef>
                <a:spcPts val="0"/>
              </a:spcBef>
              <a:spcAft>
                <a:spcPts val="0"/>
              </a:spcAft>
              <a:buSzPts val="1800"/>
              <a:buChar char="●"/>
            </a:pPr>
            <a:r>
              <a:rPr lang="en"/>
              <a:t>Once again, for each model, all four metrics are very similar to each other</a:t>
            </a:r>
            <a:endParaRPr/>
          </a:p>
          <a:p>
            <a:pPr indent="-342900" lvl="0" marL="457200" rtl="0" algn="l">
              <a:spcBef>
                <a:spcPts val="0"/>
              </a:spcBef>
              <a:spcAft>
                <a:spcPts val="0"/>
              </a:spcAft>
              <a:buSzPts val="1800"/>
              <a:buChar char="●"/>
            </a:pPr>
            <a:r>
              <a:rPr lang="en"/>
              <a:t>However, this time ADAM did not </a:t>
            </a:r>
            <a:r>
              <a:rPr lang="en"/>
              <a:t>outperform</a:t>
            </a:r>
            <a:r>
              <a:rPr lang="en"/>
              <a:t> SGD for any of the two datasets</a:t>
            </a:r>
            <a:endParaRPr/>
          </a:p>
          <a:p>
            <a:pPr indent="-342900" lvl="0" marL="457200" rtl="0" algn="l">
              <a:spcBef>
                <a:spcPts val="0"/>
              </a:spcBef>
              <a:spcAft>
                <a:spcPts val="0"/>
              </a:spcAft>
              <a:buSzPts val="1800"/>
              <a:buChar char="●"/>
            </a:pPr>
            <a:r>
              <a:rPr lang="en"/>
              <a:t>Overall, the metrics of ADAM slightly decreased for both ADAM models, while both SGD models retained pretty much the same metrics across the board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Data: Plot Loss</a:t>
            </a:r>
            <a:endParaRPr/>
          </a:p>
        </p:txBody>
      </p:sp>
      <p:sp>
        <p:nvSpPr>
          <p:cNvPr id="395" name="Google Shape;395;p5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1" name="Google Shape;401;p5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2" name="Google Shape;402;p59"/>
          <p:cNvPicPr preferRelativeResize="0"/>
          <p:nvPr/>
        </p:nvPicPr>
        <p:blipFill>
          <a:blip r:embed="rId3">
            <a:alphaModFix/>
          </a:blip>
          <a:stretch>
            <a:fillRect/>
          </a:stretch>
        </p:blipFill>
        <p:spPr>
          <a:xfrm>
            <a:off x="1280912" y="0"/>
            <a:ext cx="6582175"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8" name="Google Shape;408;p6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9" name="Google Shape;409;p60"/>
          <p:cNvPicPr preferRelativeResize="0"/>
          <p:nvPr/>
        </p:nvPicPr>
        <p:blipFill>
          <a:blip r:embed="rId3">
            <a:alphaModFix/>
          </a:blip>
          <a:stretch>
            <a:fillRect/>
          </a:stretch>
        </p:blipFill>
        <p:spPr>
          <a:xfrm>
            <a:off x="1323226" y="0"/>
            <a:ext cx="6497547"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5" name="Google Shape;415;p6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6" name="Google Shape;416;p61"/>
          <p:cNvPicPr preferRelativeResize="0"/>
          <p:nvPr/>
        </p:nvPicPr>
        <p:blipFill>
          <a:blip r:embed="rId3">
            <a:alphaModFix/>
          </a:blip>
          <a:stretch>
            <a:fillRect/>
          </a:stretch>
        </p:blipFill>
        <p:spPr>
          <a:xfrm>
            <a:off x="1323226" y="0"/>
            <a:ext cx="649754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 Packages</a:t>
            </a:r>
            <a:endParaRPr/>
          </a:p>
        </p:txBody>
      </p:sp>
      <p:sp>
        <p:nvSpPr>
          <p:cNvPr id="112" name="Google Shape;112;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17"/>
          <p:cNvPicPr preferRelativeResize="0"/>
          <p:nvPr/>
        </p:nvPicPr>
        <p:blipFill>
          <a:blip r:embed="rId3">
            <a:alphaModFix/>
          </a:blip>
          <a:stretch>
            <a:fillRect/>
          </a:stretch>
        </p:blipFill>
        <p:spPr>
          <a:xfrm>
            <a:off x="535775" y="1597877"/>
            <a:ext cx="8072450" cy="236132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2" name="Google Shape;422;p6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3" name="Google Shape;423;p62"/>
          <p:cNvPicPr preferRelativeResize="0"/>
          <p:nvPr/>
        </p:nvPicPr>
        <p:blipFill>
          <a:blip r:embed="rId3">
            <a:alphaModFix/>
          </a:blip>
          <a:stretch>
            <a:fillRect/>
          </a:stretch>
        </p:blipFill>
        <p:spPr>
          <a:xfrm>
            <a:off x="1323226" y="0"/>
            <a:ext cx="6497547"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Plot Observations: PCA Data</a:t>
            </a:r>
            <a:endParaRPr/>
          </a:p>
        </p:txBody>
      </p:sp>
      <p:sp>
        <p:nvSpPr>
          <p:cNvPr id="429" name="Google Shape;429;p6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Similar to the metrics, the visualizations appear similar to the non-reduced data for the most part</a:t>
            </a:r>
            <a:endParaRPr/>
          </a:p>
          <a:p>
            <a:pPr indent="-342900" lvl="0" marL="457200" rtl="0" algn="l">
              <a:spcBef>
                <a:spcPts val="0"/>
              </a:spcBef>
              <a:spcAft>
                <a:spcPts val="0"/>
              </a:spcAft>
              <a:buSzPts val="1800"/>
              <a:buChar char="●"/>
            </a:pPr>
            <a:r>
              <a:rPr lang="en"/>
              <a:t>Once again, from the visualizations, it appears that SGD would have the best reproducibility, given it has the least validation loss and the most closely related loss curves</a:t>
            </a:r>
            <a:endParaRPr/>
          </a:p>
          <a:p>
            <a:pPr indent="-342900" lvl="0" marL="457200" rtl="0" algn="l">
              <a:spcBef>
                <a:spcPts val="0"/>
              </a:spcBef>
              <a:spcAft>
                <a:spcPts val="0"/>
              </a:spcAft>
              <a:buSzPts val="1800"/>
              <a:buChar char="●"/>
            </a:pPr>
            <a:r>
              <a:rPr lang="en"/>
              <a:t>However, for both CIFAR models, the validation loss curve is less squiggly leading us to believe it is more stable this time around</a:t>
            </a:r>
            <a:endParaRPr/>
          </a:p>
          <a:p>
            <a:pPr indent="-342900" lvl="0" marL="457200" rtl="0" algn="l">
              <a:spcBef>
                <a:spcPts val="0"/>
              </a:spcBef>
              <a:spcAft>
                <a:spcPts val="0"/>
              </a:spcAft>
              <a:buSzPts val="1800"/>
              <a:buChar char="●"/>
            </a:pPr>
            <a:r>
              <a:rPr lang="en"/>
              <a:t>Interestingly, the training loss curve for MNIST ADAM is slightly squiggly, being the first training curve so far to have this characteristic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Data: η and η Ratios</a:t>
            </a:r>
            <a:endParaRPr/>
          </a:p>
        </p:txBody>
      </p:sp>
      <p:sp>
        <p:nvSpPr>
          <p:cNvPr id="435" name="Google Shape;435;p6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6" name="Google Shape;436;p64"/>
          <p:cNvPicPr preferRelativeResize="0"/>
          <p:nvPr/>
        </p:nvPicPr>
        <p:blipFill>
          <a:blip r:embed="rId3">
            <a:alphaModFix/>
          </a:blip>
          <a:stretch>
            <a:fillRect/>
          </a:stretch>
        </p:blipFill>
        <p:spPr>
          <a:xfrm>
            <a:off x="265950" y="1425500"/>
            <a:ext cx="8612100" cy="1047250"/>
          </a:xfrm>
          <a:prstGeom prst="rect">
            <a:avLst/>
          </a:prstGeom>
          <a:noFill/>
          <a:ln>
            <a:noFill/>
          </a:ln>
        </p:spPr>
      </p:pic>
      <p:pic>
        <p:nvPicPr>
          <p:cNvPr id="437" name="Google Shape;437;p64"/>
          <p:cNvPicPr preferRelativeResize="0"/>
          <p:nvPr/>
        </p:nvPicPr>
        <p:blipFill>
          <a:blip r:embed="rId4">
            <a:alphaModFix/>
          </a:blip>
          <a:stretch>
            <a:fillRect/>
          </a:stretch>
        </p:blipFill>
        <p:spPr>
          <a:xfrm>
            <a:off x="2422650" y="2880438"/>
            <a:ext cx="4705350" cy="1038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η and η Ratio Observations: PCA Data</a:t>
            </a:r>
            <a:endParaRPr/>
          </a:p>
        </p:txBody>
      </p:sp>
      <p:sp>
        <p:nvSpPr>
          <p:cNvPr id="443" name="Google Shape;443;p6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Similar to before, the stabilities of the MNIST training losses are very low under both optimizers</a:t>
            </a:r>
            <a:endParaRPr/>
          </a:p>
          <a:p>
            <a:pPr indent="-342900" lvl="0" marL="457200" rtl="0" algn="l">
              <a:spcBef>
                <a:spcPts val="0"/>
              </a:spcBef>
              <a:spcAft>
                <a:spcPts val="0"/>
              </a:spcAft>
              <a:buSzPts val="1800"/>
              <a:buChar char="●"/>
            </a:pPr>
            <a:r>
              <a:rPr lang="en"/>
              <a:t>Both CIFAR-10 models appear very stable with η values near one for each of their respective losses</a:t>
            </a:r>
            <a:endParaRPr/>
          </a:p>
          <a:p>
            <a:pPr indent="-342900" lvl="0" marL="457200" rtl="0" algn="l">
              <a:spcBef>
                <a:spcPts val="0"/>
              </a:spcBef>
              <a:spcAft>
                <a:spcPts val="0"/>
              </a:spcAft>
              <a:buSzPts val="1800"/>
              <a:buChar char="●"/>
            </a:pPr>
            <a:r>
              <a:rPr lang="en"/>
              <a:t>The ratios are low once again for the MNIST models and even closer to 1 than before for the CIFAR-10 models, both returning η ratios of about 1.02</a:t>
            </a:r>
            <a:endParaRPr/>
          </a:p>
          <a:p>
            <a:pPr indent="-342900" lvl="0" marL="457200" rtl="0" algn="l">
              <a:spcBef>
                <a:spcPts val="0"/>
              </a:spcBef>
              <a:spcAft>
                <a:spcPts val="0"/>
              </a:spcAft>
              <a:buSzPts val="1800"/>
              <a:buChar char="●"/>
            </a:pPr>
            <a:r>
              <a:rPr lang="en"/>
              <a:t>Judging by the η metrics, we can assume that the CIFAR models are more consistent while the MNIST models are prone to underfitting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Data Overall Observations</a:t>
            </a:r>
            <a:endParaRPr/>
          </a:p>
        </p:txBody>
      </p:sp>
      <p:sp>
        <p:nvSpPr>
          <p:cNvPr id="449" name="Google Shape;449;p6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Similar to the non-reduced data, MNIST had much better metrics but much worse η and η ratios compared to the CIFAR-10 models</a:t>
            </a:r>
            <a:endParaRPr/>
          </a:p>
          <a:p>
            <a:pPr indent="-342900" lvl="0" marL="457200" rtl="0" algn="l">
              <a:spcBef>
                <a:spcPts val="0"/>
              </a:spcBef>
              <a:spcAft>
                <a:spcPts val="0"/>
              </a:spcAft>
              <a:buSzPts val="1800"/>
              <a:buChar char="●"/>
            </a:pPr>
            <a:r>
              <a:rPr lang="en"/>
              <a:t>Once again we can see that it is the dataset itself, rather than the optimizer that plays a bigger part in most aspects of performance</a:t>
            </a:r>
            <a:endParaRPr/>
          </a:p>
          <a:p>
            <a:pPr indent="-342900" lvl="0" marL="457200" rtl="0" algn="l">
              <a:spcBef>
                <a:spcPts val="0"/>
              </a:spcBef>
              <a:spcAft>
                <a:spcPts val="0"/>
              </a:spcAft>
              <a:buSzPts val="1800"/>
              <a:buChar char="●"/>
            </a:pPr>
            <a:r>
              <a:rPr lang="en"/>
              <a:t>The MNIST ADAM model was just flat out unstable with very low η for both loss curves</a:t>
            </a:r>
            <a:endParaRPr/>
          </a:p>
          <a:p>
            <a:pPr indent="-342900" lvl="0" marL="457200" rtl="0" algn="l">
              <a:spcBef>
                <a:spcPts val="0"/>
              </a:spcBef>
              <a:spcAft>
                <a:spcPts val="0"/>
              </a:spcAft>
              <a:buSzPts val="1800"/>
              <a:buChar char="●"/>
            </a:pPr>
            <a:r>
              <a:rPr lang="en"/>
              <a:t>PCA made some slight </a:t>
            </a:r>
            <a:r>
              <a:rPr lang="en"/>
              <a:t>improvements</a:t>
            </a:r>
            <a:r>
              <a:rPr lang="en"/>
              <a:t> to the models, mostly in the reproducibility, but overall each of the models performed just about the same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7"/>
          <p:cNvSpPr txBox="1"/>
          <p:nvPr>
            <p:ph type="title"/>
          </p:nvPr>
        </p:nvSpPr>
        <p:spPr>
          <a:xfrm>
            <a:off x="311700" y="1553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and Evaluating DNN on PCA+TSNE Stacking Data</a:t>
            </a:r>
            <a:endParaRPr/>
          </a:p>
        </p:txBody>
      </p:sp>
      <p:sp>
        <p:nvSpPr>
          <p:cNvPr id="455" name="Google Shape;455;p6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6" name="Google Shape;456;p67"/>
          <p:cNvPicPr preferRelativeResize="0"/>
          <p:nvPr/>
        </p:nvPicPr>
        <p:blipFill>
          <a:blip r:embed="rId3">
            <a:alphaModFix/>
          </a:blip>
          <a:stretch>
            <a:fillRect/>
          </a:stretch>
        </p:blipFill>
        <p:spPr>
          <a:xfrm>
            <a:off x="0" y="1413153"/>
            <a:ext cx="9144000" cy="1230794"/>
          </a:xfrm>
          <a:prstGeom prst="rect">
            <a:avLst/>
          </a:prstGeom>
          <a:noFill/>
          <a:ln>
            <a:noFill/>
          </a:ln>
        </p:spPr>
      </p:pic>
      <p:pic>
        <p:nvPicPr>
          <p:cNvPr id="457" name="Google Shape;457;p67"/>
          <p:cNvPicPr preferRelativeResize="0"/>
          <p:nvPr/>
        </p:nvPicPr>
        <p:blipFill>
          <a:blip r:embed="rId4">
            <a:alphaModFix/>
          </a:blip>
          <a:stretch>
            <a:fillRect/>
          </a:stretch>
        </p:blipFill>
        <p:spPr>
          <a:xfrm>
            <a:off x="311700" y="2876249"/>
            <a:ext cx="8520600" cy="193106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Visualize PCA+TSNE Embeddings</a:t>
            </a:r>
            <a:endParaRPr/>
          </a:p>
        </p:txBody>
      </p:sp>
      <p:sp>
        <p:nvSpPr>
          <p:cNvPr id="463" name="Google Shape;463;p6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4" name="Google Shape;464;p68"/>
          <p:cNvPicPr preferRelativeResize="0"/>
          <p:nvPr/>
        </p:nvPicPr>
        <p:blipFill>
          <a:blip r:embed="rId3">
            <a:alphaModFix/>
          </a:blip>
          <a:stretch>
            <a:fillRect/>
          </a:stretch>
        </p:blipFill>
        <p:spPr>
          <a:xfrm>
            <a:off x="250500" y="1365675"/>
            <a:ext cx="8642996" cy="3339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9"/>
          <p:cNvSpPr txBox="1"/>
          <p:nvPr>
            <p:ph type="title"/>
          </p:nvPr>
        </p:nvSpPr>
        <p:spPr>
          <a:xfrm>
            <a:off x="311700" y="1723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ADAM</a:t>
            </a:r>
            <a:endParaRPr/>
          </a:p>
        </p:txBody>
      </p:sp>
      <p:sp>
        <p:nvSpPr>
          <p:cNvPr id="470" name="Google Shape;470;p6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1" name="Google Shape;471;p69"/>
          <p:cNvPicPr preferRelativeResize="0"/>
          <p:nvPr/>
        </p:nvPicPr>
        <p:blipFill>
          <a:blip r:embed="rId3">
            <a:alphaModFix/>
          </a:blip>
          <a:stretch>
            <a:fillRect/>
          </a:stretch>
        </p:blipFill>
        <p:spPr>
          <a:xfrm>
            <a:off x="1722352" y="932925"/>
            <a:ext cx="5699298" cy="41256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311700" y="1893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SGD</a:t>
            </a:r>
            <a:endParaRPr/>
          </a:p>
        </p:txBody>
      </p:sp>
      <p:sp>
        <p:nvSpPr>
          <p:cNvPr id="477" name="Google Shape;477;p7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8" name="Google Shape;478;p70"/>
          <p:cNvPicPr preferRelativeResize="0"/>
          <p:nvPr/>
        </p:nvPicPr>
        <p:blipFill>
          <a:blip r:embed="rId3">
            <a:alphaModFix/>
          </a:blip>
          <a:stretch>
            <a:fillRect/>
          </a:stretch>
        </p:blipFill>
        <p:spPr>
          <a:xfrm>
            <a:off x="1676338" y="951175"/>
            <a:ext cx="5791325" cy="41923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PCA+TSNE Plot Observations</a:t>
            </a:r>
            <a:endParaRPr/>
          </a:p>
        </p:txBody>
      </p:sp>
      <p:sp>
        <p:nvSpPr>
          <p:cNvPr id="484" name="Google Shape;484;p7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visualization performance of the MNIST data is much better than that of CIFAR-10</a:t>
            </a:r>
            <a:endParaRPr/>
          </a:p>
          <a:p>
            <a:pPr indent="-342900" lvl="0" marL="457200" rtl="0" algn="l">
              <a:spcBef>
                <a:spcPts val="0"/>
              </a:spcBef>
              <a:spcAft>
                <a:spcPts val="0"/>
              </a:spcAft>
              <a:buSzPts val="1800"/>
              <a:buChar char="●"/>
            </a:pPr>
            <a:r>
              <a:rPr lang="en"/>
              <a:t>The plot divides it into very distinct and visible clusters, while the CIFAR-10 plot contains way too much overlap in one giant glob</a:t>
            </a:r>
            <a:endParaRPr/>
          </a:p>
          <a:p>
            <a:pPr indent="-342900" lvl="0" marL="457200" rtl="0" algn="l">
              <a:spcBef>
                <a:spcPts val="0"/>
              </a:spcBef>
              <a:spcAft>
                <a:spcPts val="0"/>
              </a:spcAft>
              <a:buSzPts val="1800"/>
              <a:buChar char="●"/>
            </a:pPr>
            <a:r>
              <a:rPr lang="en"/>
              <a:t>Considering the type of data we are working with is flattened image data containing different digits or classes, the clustering performance visually is very important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Normalize Pixels</a:t>
            </a:r>
            <a:endParaRPr/>
          </a:p>
        </p:txBody>
      </p:sp>
      <p:sp>
        <p:nvSpPr>
          <p:cNvPr id="119" name="Google Shape;119;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both datasets, we normalize the pixel values by dividing them by 255</a:t>
            </a:r>
            <a:endParaRPr/>
          </a:p>
          <a:p>
            <a:pPr indent="-342900" lvl="0" marL="457200" rtl="0" algn="l">
              <a:spcBef>
                <a:spcPts val="0"/>
              </a:spcBef>
              <a:spcAft>
                <a:spcPts val="0"/>
              </a:spcAft>
              <a:buSzPts val="1800"/>
              <a:buChar char="●"/>
            </a:pPr>
            <a:r>
              <a:rPr lang="en"/>
              <a:t>This is because the images of each dataset have different pixel intensity levels ranging from 0 to 255</a:t>
            </a:r>
            <a:endParaRPr/>
          </a:p>
          <a:p>
            <a:pPr indent="-342900" lvl="0" marL="457200" rtl="0" algn="l">
              <a:spcBef>
                <a:spcPts val="0"/>
              </a:spcBef>
              <a:spcAft>
                <a:spcPts val="0"/>
              </a:spcAft>
              <a:buSzPts val="1800"/>
              <a:buChar char="●"/>
            </a:pPr>
            <a:r>
              <a:rPr lang="en"/>
              <a:t>For the cifar data, we flatten the images to a 1-D array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PCA+TSNE Stacking Data: Metrics</a:t>
            </a:r>
            <a:endParaRPr/>
          </a:p>
        </p:txBody>
      </p:sp>
      <p:sp>
        <p:nvSpPr>
          <p:cNvPr id="490" name="Google Shape;490;p7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96" name="Google Shape;496;p7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7" name="Google Shape;497;p73"/>
          <p:cNvPicPr preferRelativeResize="0"/>
          <p:nvPr/>
        </p:nvPicPr>
        <p:blipFill>
          <a:blip r:embed="rId3">
            <a:alphaModFix/>
          </a:blip>
          <a:stretch>
            <a:fillRect/>
          </a:stretch>
        </p:blipFill>
        <p:spPr>
          <a:xfrm>
            <a:off x="2091513" y="0"/>
            <a:ext cx="4960974" cy="4363401"/>
          </a:xfrm>
          <a:prstGeom prst="rect">
            <a:avLst/>
          </a:prstGeom>
          <a:noFill/>
          <a:ln>
            <a:noFill/>
          </a:ln>
        </p:spPr>
      </p:pic>
      <p:pic>
        <p:nvPicPr>
          <p:cNvPr id="498" name="Google Shape;498;p73"/>
          <p:cNvPicPr preferRelativeResize="0"/>
          <p:nvPr/>
        </p:nvPicPr>
        <p:blipFill>
          <a:blip r:embed="rId4">
            <a:alphaModFix/>
          </a:blip>
          <a:stretch>
            <a:fillRect/>
          </a:stretch>
        </p:blipFill>
        <p:spPr>
          <a:xfrm>
            <a:off x="1328238" y="4568875"/>
            <a:ext cx="6487525" cy="422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4" name="Google Shape;504;p7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5" name="Google Shape;505;p74"/>
          <p:cNvPicPr preferRelativeResize="0"/>
          <p:nvPr/>
        </p:nvPicPr>
        <p:blipFill>
          <a:blip r:embed="rId3">
            <a:alphaModFix/>
          </a:blip>
          <a:stretch>
            <a:fillRect/>
          </a:stretch>
        </p:blipFill>
        <p:spPr>
          <a:xfrm>
            <a:off x="2218826" y="84875"/>
            <a:ext cx="4706351" cy="4139451"/>
          </a:xfrm>
          <a:prstGeom prst="rect">
            <a:avLst/>
          </a:prstGeom>
          <a:noFill/>
          <a:ln>
            <a:noFill/>
          </a:ln>
        </p:spPr>
      </p:pic>
      <p:pic>
        <p:nvPicPr>
          <p:cNvPr id="506" name="Google Shape;506;p74"/>
          <p:cNvPicPr preferRelativeResize="0"/>
          <p:nvPr/>
        </p:nvPicPr>
        <p:blipFill>
          <a:blip r:embed="rId4">
            <a:alphaModFix/>
          </a:blip>
          <a:stretch>
            <a:fillRect/>
          </a:stretch>
        </p:blipFill>
        <p:spPr>
          <a:xfrm>
            <a:off x="933275" y="4568875"/>
            <a:ext cx="6999824" cy="422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2" name="Google Shape;512;p7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3" name="Google Shape;513;p75"/>
          <p:cNvPicPr preferRelativeResize="0"/>
          <p:nvPr/>
        </p:nvPicPr>
        <p:blipFill>
          <a:blip r:embed="rId3">
            <a:alphaModFix/>
          </a:blip>
          <a:stretch>
            <a:fillRect/>
          </a:stretch>
        </p:blipFill>
        <p:spPr>
          <a:xfrm>
            <a:off x="2201387" y="0"/>
            <a:ext cx="4741225" cy="4217775"/>
          </a:xfrm>
          <a:prstGeom prst="rect">
            <a:avLst/>
          </a:prstGeom>
          <a:noFill/>
          <a:ln>
            <a:noFill/>
          </a:ln>
        </p:spPr>
      </p:pic>
      <p:pic>
        <p:nvPicPr>
          <p:cNvPr id="514" name="Google Shape;514;p75"/>
          <p:cNvPicPr preferRelativeResize="0"/>
          <p:nvPr/>
        </p:nvPicPr>
        <p:blipFill>
          <a:blip r:embed="rId4">
            <a:alphaModFix/>
          </a:blip>
          <a:stretch>
            <a:fillRect/>
          </a:stretch>
        </p:blipFill>
        <p:spPr>
          <a:xfrm>
            <a:off x="1035125" y="4390925"/>
            <a:ext cx="6864776" cy="515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0" name="Google Shape;520;p7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1" name="Google Shape;521;p76"/>
          <p:cNvPicPr preferRelativeResize="0"/>
          <p:nvPr/>
        </p:nvPicPr>
        <p:blipFill>
          <a:blip r:embed="rId3">
            <a:alphaModFix/>
          </a:blip>
          <a:stretch>
            <a:fillRect/>
          </a:stretch>
        </p:blipFill>
        <p:spPr>
          <a:xfrm>
            <a:off x="2286262" y="0"/>
            <a:ext cx="4571476" cy="4066750"/>
          </a:xfrm>
          <a:prstGeom prst="rect">
            <a:avLst/>
          </a:prstGeom>
          <a:noFill/>
          <a:ln>
            <a:noFill/>
          </a:ln>
        </p:spPr>
      </p:pic>
      <p:pic>
        <p:nvPicPr>
          <p:cNvPr id="522" name="Google Shape;522;p76"/>
          <p:cNvPicPr preferRelativeResize="0"/>
          <p:nvPr/>
        </p:nvPicPr>
        <p:blipFill>
          <a:blip r:embed="rId4">
            <a:alphaModFix/>
          </a:blip>
          <a:stretch>
            <a:fillRect/>
          </a:stretch>
        </p:blipFill>
        <p:spPr>
          <a:xfrm>
            <a:off x="1521925" y="4331225"/>
            <a:ext cx="6100150" cy="422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 Observations: PCA+TSNE Stacking Data</a:t>
            </a:r>
            <a:endParaRPr/>
          </a:p>
        </p:txBody>
      </p:sp>
      <p:sp>
        <p:nvSpPr>
          <p:cNvPr id="528" name="Google Shape;528;p7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metrics come down to earth for the MNIST models, going from about 0.97-98 in the first two analyses to about 0.83-85 for the stacking data</a:t>
            </a:r>
            <a:endParaRPr/>
          </a:p>
          <a:p>
            <a:pPr indent="-342900" lvl="0" marL="457200" rtl="0" algn="l">
              <a:spcBef>
                <a:spcPts val="0"/>
              </a:spcBef>
              <a:spcAft>
                <a:spcPts val="0"/>
              </a:spcAft>
              <a:buSzPts val="1800"/>
              <a:buChar char="●"/>
            </a:pPr>
            <a:r>
              <a:rPr lang="en"/>
              <a:t>However, the metrics for the CIFAR-10 models fall off a cliff, going all the way down to about 0.18 for ADAM and 0.20 for SGD</a:t>
            </a:r>
            <a:endParaRPr/>
          </a:p>
          <a:p>
            <a:pPr indent="-342900" lvl="0" marL="457200" rtl="0" algn="l">
              <a:spcBef>
                <a:spcPts val="0"/>
              </a:spcBef>
              <a:spcAft>
                <a:spcPts val="0"/>
              </a:spcAft>
              <a:buSzPts val="1800"/>
              <a:buChar char="●"/>
            </a:pPr>
            <a:r>
              <a:rPr lang="en"/>
              <a:t>Similar before though, each of the four metrics for the respective models are all about the same, once again showing balanced classes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PCA+TSNE Stacking Data: Plot Loss</a:t>
            </a:r>
            <a:endParaRPr/>
          </a:p>
        </p:txBody>
      </p:sp>
      <p:sp>
        <p:nvSpPr>
          <p:cNvPr id="534" name="Google Shape;534;p7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0" name="Google Shape;540;p7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1" name="Google Shape;541;p79"/>
          <p:cNvPicPr preferRelativeResize="0"/>
          <p:nvPr/>
        </p:nvPicPr>
        <p:blipFill>
          <a:blip r:embed="rId3">
            <a:alphaModFix/>
          </a:blip>
          <a:stretch>
            <a:fillRect/>
          </a:stretch>
        </p:blipFill>
        <p:spPr>
          <a:xfrm>
            <a:off x="1323226" y="0"/>
            <a:ext cx="6497547"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7" name="Google Shape;547;p8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8" name="Google Shape;548;p80"/>
          <p:cNvPicPr preferRelativeResize="0"/>
          <p:nvPr/>
        </p:nvPicPr>
        <p:blipFill>
          <a:blip r:embed="rId3">
            <a:alphaModFix/>
          </a:blip>
          <a:stretch>
            <a:fillRect/>
          </a:stretch>
        </p:blipFill>
        <p:spPr>
          <a:xfrm>
            <a:off x="1323226" y="0"/>
            <a:ext cx="6497547"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4" name="Google Shape;554;p8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5" name="Google Shape;555;p81"/>
          <p:cNvPicPr preferRelativeResize="0"/>
          <p:nvPr/>
        </p:nvPicPr>
        <p:blipFill>
          <a:blip r:embed="rId3">
            <a:alphaModFix/>
          </a:blip>
          <a:stretch>
            <a:fillRect/>
          </a:stretch>
        </p:blipFill>
        <p:spPr>
          <a:xfrm>
            <a:off x="1280912" y="0"/>
            <a:ext cx="658217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Normalize Pixels</a:t>
            </a:r>
            <a:endParaRPr/>
          </a:p>
        </p:txBody>
      </p:sp>
      <p:sp>
        <p:nvSpPr>
          <p:cNvPr id="125" name="Google Shape;125;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19"/>
          <p:cNvPicPr preferRelativeResize="0"/>
          <p:nvPr/>
        </p:nvPicPr>
        <p:blipFill>
          <a:blip r:embed="rId3">
            <a:alphaModFix/>
          </a:blip>
          <a:stretch>
            <a:fillRect/>
          </a:stretch>
        </p:blipFill>
        <p:spPr>
          <a:xfrm>
            <a:off x="174150" y="1584525"/>
            <a:ext cx="8658150" cy="22462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1" name="Google Shape;561;p8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2" name="Google Shape;562;p82"/>
          <p:cNvPicPr preferRelativeResize="0"/>
          <p:nvPr/>
        </p:nvPicPr>
        <p:blipFill>
          <a:blip r:embed="rId3">
            <a:alphaModFix/>
          </a:blip>
          <a:stretch>
            <a:fillRect/>
          </a:stretch>
        </p:blipFill>
        <p:spPr>
          <a:xfrm>
            <a:off x="1280912" y="0"/>
            <a:ext cx="6582175"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Plot Observations: PCA+TSNE Stacking Data</a:t>
            </a:r>
            <a:endParaRPr/>
          </a:p>
        </p:txBody>
      </p:sp>
      <p:sp>
        <p:nvSpPr>
          <p:cNvPr id="568" name="Google Shape;568;p8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For each of the four loss plot visualizations, the validation loss is far from the training loss</a:t>
            </a:r>
            <a:endParaRPr/>
          </a:p>
          <a:p>
            <a:pPr indent="-342900" lvl="0" marL="457200" rtl="0" algn="l">
              <a:spcBef>
                <a:spcPts val="0"/>
              </a:spcBef>
              <a:spcAft>
                <a:spcPts val="0"/>
              </a:spcAft>
              <a:buSzPts val="1800"/>
              <a:buChar char="●"/>
            </a:pPr>
            <a:r>
              <a:rPr lang="en"/>
              <a:t>This is the same as before with the exception of the MNIST SGD model, which in the prior two analyses had the two curves not too far from each other with a much lesser validation loss</a:t>
            </a:r>
            <a:endParaRPr/>
          </a:p>
          <a:p>
            <a:pPr indent="-342900" lvl="0" marL="457200" rtl="0" algn="l">
              <a:spcBef>
                <a:spcPts val="0"/>
              </a:spcBef>
              <a:spcAft>
                <a:spcPts val="0"/>
              </a:spcAft>
              <a:buSzPts val="1800"/>
              <a:buChar char="●"/>
            </a:pPr>
            <a:r>
              <a:rPr lang="en"/>
              <a:t>Every curve for each loss is much more squiggly then in the last two analyses</a:t>
            </a:r>
            <a:endParaRPr/>
          </a:p>
          <a:p>
            <a:pPr indent="-342900" lvl="0" marL="457200" rtl="0" algn="l">
              <a:spcBef>
                <a:spcPts val="0"/>
              </a:spcBef>
              <a:spcAft>
                <a:spcPts val="0"/>
              </a:spcAft>
              <a:buSzPts val="1800"/>
              <a:buChar char="●"/>
            </a:pPr>
            <a:r>
              <a:rPr lang="en"/>
              <a:t>However, the validation losses overall, don't seem to increase with the epochs with the exception of the CIFAR-10 ADAM model, so we might expect some more stable curves</a:t>
            </a:r>
            <a:endParaRPr/>
          </a:p>
          <a:p>
            <a:pPr indent="-342900" lvl="0" marL="457200" rtl="0" algn="l">
              <a:spcBef>
                <a:spcPts val="0"/>
              </a:spcBef>
              <a:spcAft>
                <a:spcPts val="0"/>
              </a:spcAft>
              <a:buSzPts val="1800"/>
              <a:buChar char="●"/>
            </a:pPr>
            <a:r>
              <a:rPr lang="en"/>
              <a:t>The MNIST SGD model which had by far the best reproducibility under the first two datasets, is now similar to the others, which by the look of the loss plots did not change much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PCA+TSNE Stacking Data: η and η Ratios</a:t>
            </a:r>
            <a:endParaRPr/>
          </a:p>
        </p:txBody>
      </p:sp>
      <p:sp>
        <p:nvSpPr>
          <p:cNvPr id="574" name="Google Shape;574;p8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5" name="Google Shape;575;p84"/>
          <p:cNvPicPr preferRelativeResize="0"/>
          <p:nvPr/>
        </p:nvPicPr>
        <p:blipFill>
          <a:blip r:embed="rId3">
            <a:alphaModFix/>
          </a:blip>
          <a:stretch>
            <a:fillRect/>
          </a:stretch>
        </p:blipFill>
        <p:spPr>
          <a:xfrm>
            <a:off x="155850" y="1556075"/>
            <a:ext cx="8832301" cy="1115725"/>
          </a:xfrm>
          <a:prstGeom prst="rect">
            <a:avLst/>
          </a:prstGeom>
          <a:noFill/>
          <a:ln>
            <a:noFill/>
          </a:ln>
        </p:spPr>
      </p:pic>
      <p:pic>
        <p:nvPicPr>
          <p:cNvPr id="576" name="Google Shape;576;p84"/>
          <p:cNvPicPr preferRelativeResize="0"/>
          <p:nvPr/>
        </p:nvPicPr>
        <p:blipFill>
          <a:blip r:embed="rId4">
            <a:alphaModFix/>
          </a:blip>
          <a:stretch>
            <a:fillRect/>
          </a:stretch>
        </p:blipFill>
        <p:spPr>
          <a:xfrm>
            <a:off x="2195513" y="3114263"/>
            <a:ext cx="5057775" cy="1019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η and η Ratio Observations: PCA+TSNE Stacking Data</a:t>
            </a:r>
            <a:endParaRPr/>
          </a:p>
        </p:txBody>
      </p:sp>
      <p:sp>
        <p:nvSpPr>
          <p:cNvPr id="582" name="Google Shape;582;p8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 we hinted at, the η values for each model's training and validation losses were all high indicating a great amount of stability</a:t>
            </a:r>
            <a:endParaRPr/>
          </a:p>
          <a:p>
            <a:pPr indent="-342900" lvl="0" marL="457200" rtl="0" algn="l">
              <a:spcBef>
                <a:spcPts val="0"/>
              </a:spcBef>
              <a:spcAft>
                <a:spcPts val="0"/>
              </a:spcAft>
              <a:buSzPts val="1800"/>
              <a:buChar char="●"/>
            </a:pPr>
            <a:r>
              <a:rPr lang="en"/>
              <a:t>With this balance, we are greeted with η ratio values all close to 1</a:t>
            </a:r>
            <a:endParaRPr/>
          </a:p>
          <a:p>
            <a:pPr indent="-342900" lvl="0" marL="457200" rtl="0" algn="l">
              <a:spcBef>
                <a:spcPts val="0"/>
              </a:spcBef>
              <a:spcAft>
                <a:spcPts val="0"/>
              </a:spcAft>
              <a:buSzPts val="1800"/>
              <a:buChar char="●"/>
            </a:pPr>
            <a:r>
              <a:rPr lang="en"/>
              <a:t>The CIFAR-10 models are almost 1 right </a:t>
            </a:r>
            <a:r>
              <a:rPr lang="en"/>
              <a:t>on</a:t>
            </a:r>
            <a:r>
              <a:rPr lang="en"/>
              <a:t> the dot, only ten-</a:t>
            </a:r>
            <a:r>
              <a:rPr lang="en"/>
              <a:t>thousandths</a:t>
            </a:r>
            <a:r>
              <a:rPr lang="en"/>
              <a:t> greater</a:t>
            </a:r>
            <a:endParaRPr/>
          </a:p>
          <a:p>
            <a:pPr indent="-342900" lvl="0" marL="457200" rtl="0" algn="l">
              <a:spcBef>
                <a:spcPts val="0"/>
              </a:spcBef>
              <a:spcAft>
                <a:spcPts val="0"/>
              </a:spcAft>
              <a:buSzPts val="1800"/>
              <a:buChar char="●"/>
            </a:pPr>
            <a:r>
              <a:rPr lang="en"/>
              <a:t>The MNIST models are slightly above 1, but are a major improvement over how they performed in the previous two analyses</a:t>
            </a:r>
            <a:endParaRPr/>
          </a:p>
          <a:p>
            <a:pPr indent="-342900" lvl="0" marL="457200" rtl="0" algn="l">
              <a:spcBef>
                <a:spcPts val="0"/>
              </a:spcBef>
              <a:spcAft>
                <a:spcPts val="0"/>
              </a:spcAft>
              <a:buSzPts val="1800"/>
              <a:buChar char="●"/>
            </a:pPr>
            <a:r>
              <a:rPr lang="en"/>
              <a:t>The ADAM MNIST is more stable than that of the SGD model with a η ratio closer to 1</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PCA+TSNE Stacking Data Overall Observations</a:t>
            </a:r>
            <a:endParaRPr/>
          </a:p>
        </p:txBody>
      </p:sp>
      <p:sp>
        <p:nvSpPr>
          <p:cNvPr id="588" name="Google Shape;588;p8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the first time in the entire analysis so far, we observed signifcant change in multiple categories</a:t>
            </a:r>
            <a:endParaRPr/>
          </a:p>
          <a:p>
            <a:pPr indent="-342900" lvl="0" marL="457200" rtl="0" algn="l">
              <a:spcBef>
                <a:spcPts val="0"/>
              </a:spcBef>
              <a:spcAft>
                <a:spcPts val="0"/>
              </a:spcAft>
              <a:buSzPts val="1800"/>
              <a:buChar char="●"/>
            </a:pPr>
            <a:r>
              <a:rPr lang="en"/>
              <a:t>Both models lost a bit of their accuracy and other metrics, CIFAR-10 being hit very hard and having very poor performance in that regard</a:t>
            </a:r>
            <a:endParaRPr/>
          </a:p>
          <a:p>
            <a:pPr indent="-342900" lvl="0" marL="457200" rtl="0" algn="l">
              <a:spcBef>
                <a:spcPts val="0"/>
              </a:spcBef>
              <a:spcAft>
                <a:spcPts val="0"/>
              </a:spcAft>
              <a:buSzPts val="1800"/>
              <a:buChar char="●"/>
            </a:pPr>
            <a:r>
              <a:rPr lang="en"/>
              <a:t>The MNIST SGD model was much more similar to the other models this go round, no longer having vastly superior reproducibility</a:t>
            </a:r>
            <a:endParaRPr/>
          </a:p>
          <a:p>
            <a:pPr indent="-342900" lvl="0" marL="457200" rtl="0" algn="l">
              <a:spcBef>
                <a:spcPts val="0"/>
              </a:spcBef>
              <a:spcAft>
                <a:spcPts val="0"/>
              </a:spcAft>
              <a:buSzPts val="1800"/>
              <a:buChar char="●"/>
            </a:pPr>
            <a:r>
              <a:rPr lang="en"/>
              <a:t>The η values and ratios were improved and much more similar between the four models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7"/>
          <p:cNvSpPr txBox="1"/>
          <p:nvPr>
            <p:ph type="title"/>
          </p:nvPr>
        </p:nvSpPr>
        <p:spPr>
          <a:xfrm>
            <a:off x="311700" y="1044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and Evaluating DNN on PCA+UMAP Stacking Data</a:t>
            </a:r>
            <a:endParaRPr/>
          </a:p>
        </p:txBody>
      </p:sp>
      <p:sp>
        <p:nvSpPr>
          <p:cNvPr id="594" name="Google Shape;594;p8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5" name="Google Shape;595;p87"/>
          <p:cNvPicPr preferRelativeResize="0"/>
          <p:nvPr/>
        </p:nvPicPr>
        <p:blipFill>
          <a:blip r:embed="rId3">
            <a:alphaModFix/>
          </a:blip>
          <a:stretch>
            <a:fillRect/>
          </a:stretch>
        </p:blipFill>
        <p:spPr>
          <a:xfrm>
            <a:off x="475300" y="1229874"/>
            <a:ext cx="8028707" cy="3116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PCA+UMAP Stacking Data Metrics</a:t>
            </a:r>
            <a:endParaRPr/>
          </a:p>
        </p:txBody>
      </p:sp>
      <p:sp>
        <p:nvSpPr>
          <p:cNvPr id="601" name="Google Shape;601;p8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2" name="Google Shape;602;p88"/>
          <p:cNvPicPr preferRelativeResize="0"/>
          <p:nvPr/>
        </p:nvPicPr>
        <p:blipFill>
          <a:blip r:embed="rId3">
            <a:alphaModFix/>
          </a:blip>
          <a:stretch>
            <a:fillRect/>
          </a:stretch>
        </p:blipFill>
        <p:spPr>
          <a:xfrm>
            <a:off x="2100001" y="0"/>
            <a:ext cx="4944000" cy="4348475"/>
          </a:xfrm>
          <a:prstGeom prst="rect">
            <a:avLst/>
          </a:prstGeom>
          <a:noFill/>
          <a:ln>
            <a:noFill/>
          </a:ln>
        </p:spPr>
      </p:pic>
      <p:pic>
        <p:nvPicPr>
          <p:cNvPr id="603" name="Google Shape;603;p88"/>
          <p:cNvPicPr preferRelativeResize="0"/>
          <p:nvPr/>
        </p:nvPicPr>
        <p:blipFill>
          <a:blip r:embed="rId4">
            <a:alphaModFix/>
          </a:blip>
          <a:stretch>
            <a:fillRect/>
          </a:stretch>
        </p:blipFill>
        <p:spPr>
          <a:xfrm>
            <a:off x="1173938" y="4568875"/>
            <a:ext cx="6796125" cy="515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9" name="Google Shape;609;p8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0" name="Google Shape;610;p89"/>
          <p:cNvPicPr preferRelativeResize="0"/>
          <p:nvPr/>
        </p:nvPicPr>
        <p:blipFill>
          <a:blip r:embed="rId3">
            <a:alphaModFix/>
          </a:blip>
          <a:stretch>
            <a:fillRect/>
          </a:stretch>
        </p:blipFill>
        <p:spPr>
          <a:xfrm>
            <a:off x="2337651" y="0"/>
            <a:ext cx="4468699" cy="3930425"/>
          </a:xfrm>
          <a:prstGeom prst="rect">
            <a:avLst/>
          </a:prstGeom>
          <a:noFill/>
          <a:ln>
            <a:noFill/>
          </a:ln>
        </p:spPr>
      </p:pic>
      <p:pic>
        <p:nvPicPr>
          <p:cNvPr id="611" name="Google Shape;611;p89"/>
          <p:cNvPicPr preferRelativeResize="0"/>
          <p:nvPr/>
        </p:nvPicPr>
        <p:blipFill>
          <a:blip r:embed="rId4">
            <a:alphaModFix/>
          </a:blip>
          <a:stretch>
            <a:fillRect/>
          </a:stretch>
        </p:blipFill>
        <p:spPr>
          <a:xfrm>
            <a:off x="1086050" y="4323000"/>
            <a:ext cx="6575451" cy="6078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7" name="Google Shape;617;p9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8" name="Google Shape;618;p90"/>
          <p:cNvPicPr preferRelativeResize="0"/>
          <p:nvPr/>
        </p:nvPicPr>
        <p:blipFill>
          <a:blip r:embed="rId3">
            <a:alphaModFix/>
          </a:blip>
          <a:stretch>
            <a:fillRect/>
          </a:stretch>
        </p:blipFill>
        <p:spPr>
          <a:xfrm>
            <a:off x="2235350" y="0"/>
            <a:ext cx="4673325" cy="4157351"/>
          </a:xfrm>
          <a:prstGeom prst="rect">
            <a:avLst/>
          </a:prstGeom>
          <a:noFill/>
          <a:ln>
            <a:noFill/>
          </a:ln>
        </p:spPr>
      </p:pic>
      <p:pic>
        <p:nvPicPr>
          <p:cNvPr id="619" name="Google Shape;619;p90"/>
          <p:cNvPicPr preferRelativeResize="0"/>
          <p:nvPr/>
        </p:nvPicPr>
        <p:blipFill>
          <a:blip r:embed="rId4">
            <a:alphaModFix/>
          </a:blip>
          <a:stretch>
            <a:fillRect/>
          </a:stretch>
        </p:blipFill>
        <p:spPr>
          <a:xfrm>
            <a:off x="1527400" y="4433050"/>
            <a:ext cx="5848175" cy="4222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5" name="Google Shape;625;p9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6" name="Google Shape;626;p91"/>
          <p:cNvPicPr preferRelativeResize="0"/>
          <p:nvPr/>
        </p:nvPicPr>
        <p:blipFill>
          <a:blip r:embed="rId3">
            <a:alphaModFix/>
          </a:blip>
          <a:stretch>
            <a:fillRect/>
          </a:stretch>
        </p:blipFill>
        <p:spPr>
          <a:xfrm>
            <a:off x="2226850" y="0"/>
            <a:ext cx="4690300" cy="4172475"/>
          </a:xfrm>
          <a:prstGeom prst="rect">
            <a:avLst/>
          </a:prstGeom>
          <a:noFill/>
          <a:ln>
            <a:noFill/>
          </a:ln>
        </p:spPr>
      </p:pic>
      <p:pic>
        <p:nvPicPr>
          <p:cNvPr id="627" name="Google Shape;627;p91"/>
          <p:cNvPicPr preferRelativeResize="0"/>
          <p:nvPr/>
        </p:nvPicPr>
        <p:blipFill>
          <a:blip r:embed="rId4">
            <a:alphaModFix/>
          </a:blip>
          <a:stretch>
            <a:fillRect/>
          </a:stretch>
        </p:blipFill>
        <p:spPr>
          <a:xfrm>
            <a:off x="232050" y="4450025"/>
            <a:ext cx="8679901" cy="42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121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
            </a:r>
            <a:r>
              <a:rPr lang="en"/>
              <a:t>uilding, Training, and Evaluating DNN on Non-Reduced Data</a:t>
            </a:r>
            <a:endParaRPr/>
          </a:p>
        </p:txBody>
      </p:sp>
      <p:sp>
        <p:nvSpPr>
          <p:cNvPr id="132" name="Google Shape;132;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We define this function that will run our model, which we will call many times throughout the analysis</a:t>
            </a:r>
            <a:endParaRPr/>
          </a:p>
          <a:p>
            <a:pPr indent="-342900" lvl="0" marL="457200" rtl="0" algn="l">
              <a:spcBef>
                <a:spcPts val="0"/>
              </a:spcBef>
              <a:spcAft>
                <a:spcPts val="0"/>
              </a:spcAft>
              <a:buSzPts val="1800"/>
              <a:buChar char="●"/>
            </a:pPr>
            <a:r>
              <a:rPr lang="en"/>
              <a:t>We build this DNN with 3 hidden layers, each of which has 200, 100, 50 neurons, to classify the MNIST and CIFAR-10 data dataset</a:t>
            </a:r>
            <a:endParaRPr/>
          </a:p>
          <a:p>
            <a:pPr indent="-342900" lvl="0" marL="457200" rtl="0" algn="l">
              <a:spcBef>
                <a:spcPts val="0"/>
              </a:spcBef>
              <a:spcAft>
                <a:spcPts val="0"/>
              </a:spcAft>
              <a:buSzPts val="1800"/>
              <a:buChar char="●"/>
            </a:pPr>
            <a:r>
              <a:rPr lang="en"/>
              <a:t>We use the activation function reLU, which introduces non-linearity and can help prevent any vanishing gradient</a:t>
            </a:r>
            <a:endParaRPr/>
          </a:p>
          <a:p>
            <a:pPr indent="-342900" lvl="0" marL="457200" rtl="0" algn="l">
              <a:spcBef>
                <a:spcPts val="0"/>
              </a:spcBef>
              <a:spcAft>
                <a:spcPts val="0"/>
              </a:spcAft>
              <a:buSzPts val="1800"/>
              <a:buChar char="●"/>
            </a:pPr>
            <a:r>
              <a:rPr lang="en"/>
              <a:t>Vanishing gradient is when loss plateaus and the model doesn't appear to improve even in initial stages of training</a:t>
            </a:r>
            <a:endParaRPr/>
          </a:p>
          <a:p>
            <a:pPr indent="-342900" lvl="0" marL="457200" rtl="0" algn="l">
              <a:spcBef>
                <a:spcPts val="0"/>
              </a:spcBef>
              <a:spcAft>
                <a:spcPts val="0"/>
              </a:spcAft>
              <a:buSzPts val="1800"/>
              <a:buChar char="●"/>
            </a:pPr>
            <a:r>
              <a:rPr lang="en"/>
              <a:t>The mathematical </a:t>
            </a:r>
            <a:r>
              <a:rPr lang="en"/>
              <a:t>formula</a:t>
            </a:r>
            <a:r>
              <a:rPr lang="en"/>
              <a:t> for reLU is max(0, x)</a:t>
            </a:r>
            <a:endParaRPr/>
          </a:p>
          <a:p>
            <a:pPr indent="-342900" lvl="0" marL="457200" rtl="0" algn="l">
              <a:spcBef>
                <a:spcPts val="0"/>
              </a:spcBef>
              <a:spcAft>
                <a:spcPts val="0"/>
              </a:spcAft>
              <a:buSzPts val="1800"/>
              <a:buChar char="●"/>
            </a:pPr>
            <a:r>
              <a:rPr lang="en"/>
              <a:t>Since there are 10 classes for the data, we insert a softmax layer with 10 neurons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 Observations: PCA+UMAP Stacking Data</a:t>
            </a:r>
            <a:endParaRPr/>
          </a:p>
        </p:txBody>
      </p:sp>
      <p:sp>
        <p:nvSpPr>
          <p:cNvPr id="633" name="Google Shape;633;p9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metrics here are more similar to that of the PCA+TSNE embeddings rather than the first two</a:t>
            </a:r>
            <a:endParaRPr/>
          </a:p>
          <a:p>
            <a:pPr indent="-342900" lvl="0" marL="457200" rtl="0" algn="l">
              <a:spcBef>
                <a:spcPts val="0"/>
              </a:spcBef>
              <a:spcAft>
                <a:spcPts val="0"/>
              </a:spcAft>
              <a:buSzPts val="1800"/>
              <a:buChar char="●"/>
            </a:pPr>
            <a:r>
              <a:rPr lang="en"/>
              <a:t>They are slightly improved for each model, however with the MNIST models going up to about 0.90, and the CIFAR-10 models increasing to about 0.25</a:t>
            </a:r>
            <a:endParaRPr/>
          </a:p>
          <a:p>
            <a:pPr indent="-342900" lvl="0" marL="457200" rtl="0" algn="l">
              <a:spcBef>
                <a:spcPts val="0"/>
              </a:spcBef>
              <a:spcAft>
                <a:spcPts val="0"/>
              </a:spcAft>
              <a:buSzPts val="1800"/>
              <a:buChar char="●"/>
            </a:pPr>
            <a:r>
              <a:rPr lang="en"/>
              <a:t>The optimizers perform about the same for MNIST, but ADAM slightly outperforms SGD in its precision and F1 score for CIFAR-10</a:t>
            </a:r>
            <a:endParaRPr/>
          </a:p>
          <a:p>
            <a:pPr indent="-342900" lvl="0" marL="457200" rtl="0" algn="l">
              <a:spcBef>
                <a:spcPts val="0"/>
              </a:spcBef>
              <a:spcAft>
                <a:spcPts val="0"/>
              </a:spcAft>
              <a:buSzPts val="1800"/>
              <a:buChar char="●"/>
            </a:pPr>
            <a:r>
              <a:rPr lang="en"/>
              <a:t>A common pattern we see here is the balance of classes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PCA+UMAP Stacking Data: Plot Loss</a:t>
            </a:r>
            <a:endParaRPr/>
          </a:p>
        </p:txBody>
      </p:sp>
      <p:sp>
        <p:nvSpPr>
          <p:cNvPr id="639" name="Google Shape;639;p9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5" name="Google Shape;645;p9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6" name="Google Shape;646;p94"/>
          <p:cNvPicPr preferRelativeResize="0"/>
          <p:nvPr/>
        </p:nvPicPr>
        <p:blipFill>
          <a:blip r:embed="rId3">
            <a:alphaModFix/>
          </a:blip>
          <a:stretch>
            <a:fillRect/>
          </a:stretch>
        </p:blipFill>
        <p:spPr>
          <a:xfrm>
            <a:off x="1323226" y="0"/>
            <a:ext cx="6497547"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2" name="Google Shape;652;p9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3" name="Google Shape;653;p95"/>
          <p:cNvPicPr preferRelativeResize="0"/>
          <p:nvPr/>
        </p:nvPicPr>
        <p:blipFill>
          <a:blip r:embed="rId3">
            <a:alphaModFix/>
          </a:blip>
          <a:stretch>
            <a:fillRect/>
          </a:stretch>
        </p:blipFill>
        <p:spPr>
          <a:xfrm>
            <a:off x="1323226" y="0"/>
            <a:ext cx="6497547"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9" name="Google Shape;659;p9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0" name="Google Shape;660;p96"/>
          <p:cNvPicPr preferRelativeResize="0"/>
          <p:nvPr/>
        </p:nvPicPr>
        <p:blipFill>
          <a:blip r:embed="rId3">
            <a:alphaModFix/>
          </a:blip>
          <a:stretch>
            <a:fillRect/>
          </a:stretch>
        </p:blipFill>
        <p:spPr>
          <a:xfrm>
            <a:off x="1280912" y="0"/>
            <a:ext cx="6582175"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6" name="Google Shape;666;p9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7" name="Google Shape;667;p97"/>
          <p:cNvPicPr preferRelativeResize="0"/>
          <p:nvPr/>
        </p:nvPicPr>
        <p:blipFill>
          <a:blip r:embed="rId3">
            <a:alphaModFix/>
          </a:blip>
          <a:stretch>
            <a:fillRect/>
          </a:stretch>
        </p:blipFill>
        <p:spPr>
          <a:xfrm>
            <a:off x="1280912" y="0"/>
            <a:ext cx="658217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Plot Observations PCA+UMAP Stacking Data</a:t>
            </a:r>
            <a:endParaRPr/>
          </a:p>
        </p:txBody>
      </p:sp>
      <p:sp>
        <p:nvSpPr>
          <p:cNvPr id="673" name="Google Shape;673;p9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Where we didn't see too much change when it came to the metrics that is not the case at all for the loss plot visualizations</a:t>
            </a:r>
            <a:endParaRPr/>
          </a:p>
          <a:p>
            <a:pPr indent="-342900" lvl="0" marL="457200" rtl="0" algn="l">
              <a:spcBef>
                <a:spcPts val="0"/>
              </a:spcBef>
              <a:spcAft>
                <a:spcPts val="0"/>
              </a:spcAft>
              <a:buSzPts val="1800"/>
              <a:buChar char="●"/>
            </a:pPr>
            <a:r>
              <a:rPr lang="en"/>
              <a:t>It would appear that we have some of our best performances under this embedding</a:t>
            </a:r>
            <a:endParaRPr/>
          </a:p>
          <a:p>
            <a:pPr indent="-342900" lvl="0" marL="457200" rtl="0" algn="l">
              <a:spcBef>
                <a:spcPts val="0"/>
              </a:spcBef>
              <a:spcAft>
                <a:spcPts val="0"/>
              </a:spcAft>
              <a:buSzPts val="1800"/>
              <a:buChar char="●"/>
            </a:pPr>
            <a:r>
              <a:rPr lang="en"/>
              <a:t>The CIFAR models have the closest related validation and training loss curves, leading us to assume that they have very good reproducibility</a:t>
            </a:r>
            <a:endParaRPr/>
          </a:p>
          <a:p>
            <a:pPr indent="-342900" lvl="0" marL="457200" rtl="0" algn="l">
              <a:spcBef>
                <a:spcPts val="0"/>
              </a:spcBef>
              <a:spcAft>
                <a:spcPts val="0"/>
              </a:spcAft>
              <a:buSzPts val="1800"/>
              <a:buChar char="●"/>
            </a:pPr>
            <a:r>
              <a:rPr lang="en"/>
              <a:t>The SGD for CIFAR has nearly identical curves</a:t>
            </a:r>
            <a:endParaRPr/>
          </a:p>
          <a:p>
            <a:pPr indent="-342900" lvl="0" marL="457200" rtl="0" algn="l">
              <a:spcBef>
                <a:spcPts val="0"/>
              </a:spcBef>
              <a:spcAft>
                <a:spcPts val="0"/>
              </a:spcAft>
              <a:buSzPts val="1800"/>
              <a:buChar char="●"/>
            </a:pPr>
            <a:r>
              <a:rPr lang="en"/>
              <a:t>For MNIST however, there is great distance between the two curves</a:t>
            </a:r>
            <a:endParaRPr/>
          </a:p>
          <a:p>
            <a:pPr indent="-342900" lvl="0" marL="457200" rtl="0" algn="l">
              <a:spcBef>
                <a:spcPts val="0"/>
              </a:spcBef>
              <a:spcAft>
                <a:spcPts val="0"/>
              </a:spcAft>
              <a:buSzPts val="1800"/>
              <a:buChar char="●"/>
            </a:pPr>
            <a:r>
              <a:rPr lang="en"/>
              <a:t>Similar to the previous stacking method, there isn't too much change in the validation loss outside of the first few epochs, suggesting that these curves are indeed stable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PCA+UMAP Stacking Data: η and η Ratios</a:t>
            </a:r>
            <a:endParaRPr/>
          </a:p>
        </p:txBody>
      </p:sp>
      <p:sp>
        <p:nvSpPr>
          <p:cNvPr id="679" name="Google Shape;679;p9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0" name="Google Shape;680;p99"/>
          <p:cNvPicPr preferRelativeResize="0"/>
          <p:nvPr/>
        </p:nvPicPr>
        <p:blipFill>
          <a:blip r:embed="rId3">
            <a:alphaModFix/>
          </a:blip>
          <a:stretch>
            <a:fillRect/>
          </a:stretch>
        </p:blipFill>
        <p:spPr>
          <a:xfrm>
            <a:off x="240488" y="1620425"/>
            <a:ext cx="8663024" cy="951325"/>
          </a:xfrm>
          <a:prstGeom prst="rect">
            <a:avLst/>
          </a:prstGeom>
          <a:noFill/>
          <a:ln>
            <a:noFill/>
          </a:ln>
        </p:spPr>
      </p:pic>
      <p:pic>
        <p:nvPicPr>
          <p:cNvPr id="681" name="Google Shape;681;p99"/>
          <p:cNvPicPr preferRelativeResize="0"/>
          <p:nvPr/>
        </p:nvPicPr>
        <p:blipFill>
          <a:blip r:embed="rId4">
            <a:alphaModFix/>
          </a:blip>
          <a:stretch>
            <a:fillRect/>
          </a:stretch>
        </p:blipFill>
        <p:spPr>
          <a:xfrm>
            <a:off x="2071675" y="2935600"/>
            <a:ext cx="5000625" cy="1104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η and η Ratio Observations: PCA+UMAP Stacking Data</a:t>
            </a:r>
            <a:endParaRPr/>
          </a:p>
        </p:txBody>
      </p:sp>
      <p:sp>
        <p:nvSpPr>
          <p:cNvPr id="687" name="Google Shape;687;p10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Similar to PCA+TSNE, the η ratios for both CIFAR-10 models are nearly 1 right on the dot</a:t>
            </a:r>
            <a:endParaRPr/>
          </a:p>
          <a:p>
            <a:pPr indent="-342900" lvl="0" marL="457200" rtl="0" algn="l">
              <a:spcBef>
                <a:spcPts val="0"/>
              </a:spcBef>
              <a:spcAft>
                <a:spcPts val="0"/>
              </a:spcAft>
              <a:buSzPts val="1800"/>
              <a:buChar char="●"/>
            </a:pPr>
            <a:r>
              <a:rPr lang="en"/>
              <a:t>This time however, MNIST ADAM improves to 1.01, also becoming a nearly perfect stable model</a:t>
            </a:r>
            <a:endParaRPr/>
          </a:p>
          <a:p>
            <a:pPr indent="-342900" lvl="0" marL="457200" rtl="0" algn="l">
              <a:spcBef>
                <a:spcPts val="0"/>
              </a:spcBef>
              <a:spcAft>
                <a:spcPts val="0"/>
              </a:spcAft>
              <a:buSzPts val="1800"/>
              <a:buChar char="●"/>
            </a:pPr>
            <a:r>
              <a:rPr lang="en"/>
              <a:t>The MNIST model improves as well, but is brought down by a η training value of 0.89, which although good, is not as high as the others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Observations: PCA+UMAP Stacking Data</a:t>
            </a:r>
            <a:endParaRPr/>
          </a:p>
        </p:txBody>
      </p:sp>
      <p:sp>
        <p:nvSpPr>
          <p:cNvPr id="693" name="Google Shape;693;p10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PCA+UMAP appeared to be a better fit for these data and models than that of PCA+TSNE</a:t>
            </a:r>
            <a:endParaRPr/>
          </a:p>
          <a:p>
            <a:pPr indent="-342900" lvl="0" marL="457200" rtl="0" algn="l">
              <a:spcBef>
                <a:spcPts val="0"/>
              </a:spcBef>
              <a:spcAft>
                <a:spcPts val="0"/>
              </a:spcAft>
              <a:buSzPts val="1800"/>
              <a:buChar char="●"/>
            </a:pPr>
            <a:r>
              <a:rPr lang="en"/>
              <a:t>The reproducibility of the CIFAR models experienced vast improvement here, even if it meant that the MNIST models, mainly SGD were not as good as they were under the non-reduced and PCA data</a:t>
            </a:r>
            <a:endParaRPr/>
          </a:p>
          <a:p>
            <a:pPr indent="-342900" lvl="0" marL="457200" rtl="0" algn="l">
              <a:spcBef>
                <a:spcPts val="0"/>
              </a:spcBef>
              <a:spcAft>
                <a:spcPts val="0"/>
              </a:spcAft>
              <a:buSzPts val="1800"/>
              <a:buChar char="●"/>
            </a:pPr>
            <a:r>
              <a:rPr lang="en"/>
              <a:t>The metrics although not as good as the original and PCA data, were better than that of PCA+TSNE while once again maintaining class balance</a:t>
            </a:r>
            <a:endParaRPr/>
          </a:p>
          <a:p>
            <a:pPr indent="-342900" lvl="0" marL="457200" rtl="0" algn="l">
              <a:spcBef>
                <a:spcPts val="0"/>
              </a:spcBef>
              <a:spcAft>
                <a:spcPts val="0"/>
              </a:spcAft>
              <a:buSzPts val="1800"/>
              <a:buChar char="●"/>
            </a:pPr>
            <a:r>
              <a:rPr lang="en"/>
              <a:t>The stability was improved here over the previous three analyses illustrating models least prone to underfitting and overfitting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8" name="Google Shape;138;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1"/>
          <p:cNvPicPr preferRelativeResize="0"/>
          <p:nvPr/>
        </p:nvPicPr>
        <p:blipFill>
          <a:blip r:embed="rId3">
            <a:alphaModFix/>
          </a:blip>
          <a:stretch>
            <a:fillRect/>
          </a:stretch>
        </p:blipFill>
        <p:spPr>
          <a:xfrm>
            <a:off x="311699" y="340300"/>
            <a:ext cx="6328575" cy="39536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699" name="Google Shape;699;p102"/>
          <p:cNvSpPr txBox="1"/>
          <p:nvPr>
            <p:ph idx="1" type="body"/>
          </p:nvPr>
        </p:nvSpPr>
        <p:spPr>
          <a:xfrm>
            <a:off x="124950" y="1017800"/>
            <a:ext cx="8520600" cy="2847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Today, we ran many different algorithms and models, which even with the help of GPU was definitely tedious</a:t>
            </a:r>
            <a:endParaRPr/>
          </a:p>
          <a:p>
            <a:pPr indent="-342900" lvl="0" marL="457200" rtl="0" algn="l">
              <a:spcBef>
                <a:spcPts val="0"/>
              </a:spcBef>
              <a:spcAft>
                <a:spcPts val="0"/>
              </a:spcAft>
              <a:buSzPts val="1800"/>
              <a:buChar char="●"/>
            </a:pPr>
            <a:r>
              <a:rPr lang="en"/>
              <a:t>In the majority of the cases, it was the data itself that greater effects on metrics and overall </a:t>
            </a:r>
            <a:r>
              <a:rPr lang="en"/>
              <a:t>performance</a:t>
            </a:r>
            <a:r>
              <a:rPr lang="en"/>
              <a:t> than the optimizer methods</a:t>
            </a:r>
            <a:endParaRPr/>
          </a:p>
          <a:p>
            <a:pPr indent="-342900" lvl="0" marL="457200" rtl="0" algn="l">
              <a:spcBef>
                <a:spcPts val="0"/>
              </a:spcBef>
              <a:spcAft>
                <a:spcPts val="0"/>
              </a:spcAft>
              <a:buSzPts val="1800"/>
              <a:buChar char="●"/>
            </a:pPr>
            <a:r>
              <a:rPr lang="en"/>
              <a:t>Although the metrics were not great at all for any of the CIFAR-10 data, there was not any class imbalance for a single model ran today</a:t>
            </a:r>
            <a:endParaRPr/>
          </a:p>
          <a:p>
            <a:pPr indent="-342900" lvl="0" marL="457200" rtl="0" algn="l">
              <a:spcBef>
                <a:spcPts val="0"/>
              </a:spcBef>
              <a:spcAft>
                <a:spcPts val="0"/>
              </a:spcAft>
              <a:buSzPts val="1800"/>
              <a:buChar char="●"/>
            </a:pPr>
            <a:r>
              <a:rPr lang="en"/>
              <a:t>Overall, there was no specific model that we could say was the best; each dimension reduction method, data, or optimizer had its many different pros and cons, with many attributes being a trade off for one another, which is what defines the complex challenge that is Big Data and Deep 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